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  <p:sldMasterId id="2147483721" r:id="rId2"/>
    <p:sldMasterId id="2147483727" r:id="rId3"/>
    <p:sldMasterId id="2147483746" r:id="rId4"/>
  </p:sldMasterIdLst>
  <p:notesMasterIdLst>
    <p:notesMasterId r:id="rId27"/>
  </p:notesMasterIdLst>
  <p:sldIdLst>
    <p:sldId id="881" r:id="rId5"/>
    <p:sldId id="883" r:id="rId6"/>
    <p:sldId id="892" r:id="rId7"/>
    <p:sldId id="893" r:id="rId8"/>
    <p:sldId id="882" r:id="rId9"/>
    <p:sldId id="895" r:id="rId10"/>
    <p:sldId id="878" r:id="rId11"/>
    <p:sldId id="264" r:id="rId12"/>
    <p:sldId id="888" r:id="rId13"/>
    <p:sldId id="898" r:id="rId14"/>
    <p:sldId id="750" r:id="rId15"/>
    <p:sldId id="782" r:id="rId16"/>
    <p:sldId id="894" r:id="rId17"/>
    <p:sldId id="854" r:id="rId18"/>
    <p:sldId id="855" r:id="rId19"/>
    <p:sldId id="856" r:id="rId20"/>
    <p:sldId id="880" r:id="rId21"/>
    <p:sldId id="885" r:id="rId22"/>
    <p:sldId id="867" r:id="rId23"/>
    <p:sldId id="908" r:id="rId24"/>
    <p:sldId id="896" r:id="rId25"/>
    <p:sldId id="877" r:id="rId26"/>
  </p:sldIdLst>
  <p:sldSz cx="9144000" cy="5143500" type="screen16x9"/>
  <p:notesSz cx="6858000" cy="9144000"/>
  <p:embeddedFontLst>
    <p:embeddedFont>
      <p:font typeface="Noto Sans" panose="020B0502040504020204" pitchFamily="34" charset="0"/>
      <p:regular r:id="rId28"/>
      <p:bold r:id="rId29"/>
      <p:italic r:id="rId30"/>
      <p:boldItalic r:id="rId31"/>
    </p:embeddedFont>
    <p:embeddedFont>
      <p:font typeface="Noto Sans Light" panose="020B0402040504020204" pitchFamily="34" charset="0"/>
      <p:regular r:id="rId32"/>
      <p:italic r:id="rId33"/>
    </p:embeddedFont>
    <p:embeddedFont>
      <p:font typeface="Poppins" panose="00000500000000000000" pitchFamily="2" charset="0"/>
      <p:regular r:id="rId34"/>
      <p:bold r:id="rId35"/>
      <p:italic r:id="rId36"/>
      <p:boldItalic r:id="rId37"/>
    </p:embeddedFont>
    <p:embeddedFont>
      <p:font typeface="Poppins Light" panose="00000400000000000000" pitchFamily="2" charset="0"/>
      <p:regular r:id="rId38"/>
      <p:italic r:id="rId39"/>
    </p:embeddedFont>
    <p:embeddedFont>
      <p:font typeface="Poppins Medium" panose="00000600000000000000" pitchFamily="2" charset="0"/>
      <p:regular r:id="rId40"/>
      <p:italic r:id="rId41"/>
    </p:embeddedFont>
    <p:embeddedFont>
      <p:font typeface="Poppins SemiBold" panose="00000700000000000000" pitchFamily="2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uperintendent Program" id="{54D51974-BC95-2C4E-8E88-E738EC71554C}">
          <p14:sldIdLst>
            <p14:sldId id="881"/>
            <p14:sldId id="883"/>
            <p14:sldId id="892"/>
            <p14:sldId id="893"/>
            <p14:sldId id="882"/>
            <p14:sldId id="895"/>
            <p14:sldId id="878"/>
            <p14:sldId id="264"/>
            <p14:sldId id="888"/>
            <p14:sldId id="898"/>
            <p14:sldId id="750"/>
            <p14:sldId id="782"/>
            <p14:sldId id="894"/>
            <p14:sldId id="854"/>
            <p14:sldId id="855"/>
            <p14:sldId id="856"/>
            <p14:sldId id="880"/>
            <p14:sldId id="885"/>
            <p14:sldId id="867"/>
            <p14:sldId id="908"/>
            <p14:sldId id="896"/>
            <p14:sldId id="8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64" userDrawn="1">
          <p15:clr>
            <a:srgbClr val="A4A3A4"/>
          </p15:clr>
        </p15:guide>
        <p15:guide id="3" orient="horz" pos="1188" userDrawn="1">
          <p15:clr>
            <a:srgbClr val="9AA0A6"/>
          </p15:clr>
        </p15:guide>
        <p15:guide id="4" orient="horz" pos="3024">
          <p15:clr>
            <a:srgbClr val="9AA0A6"/>
          </p15:clr>
        </p15:guide>
        <p15:guide id="5" orient="horz" pos="1068" userDrawn="1">
          <p15:clr>
            <a:srgbClr val="9AA0A6"/>
          </p15:clr>
        </p15:guide>
        <p15:guide id="6" orient="horz" pos="3096">
          <p15:clr>
            <a:srgbClr val="9AA0A6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C40D82A-96A2-2629-C6FF-3717B49BB246}" name="Patrick Duffy" initials="PD" userId="S::pduffy@nccer.org::a3548167-8e63-4a3d-ba20-396d8787151a" providerId="AD"/>
  <p188:author id="{46236DBF-4669-DB4A-A119-E86E6407EF5C}" name="Christina A. Dalton" initials="CD" userId="S::cbennett@nccer.org::b305aa4f-51a7-4442-89de-ba926c38e10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BDC1"/>
    <a:srgbClr val="E5EDF1"/>
    <a:srgbClr val="21325E"/>
    <a:srgbClr val="6ACFC7"/>
    <a:srgbClr val="4B7378"/>
    <a:srgbClr val="000000"/>
    <a:srgbClr val="5AB2AC"/>
    <a:srgbClr val="1D212E"/>
    <a:srgbClr val="96C2DB"/>
    <a:srgbClr val="468A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886DFC-F4D2-4573-A569-4CFBAD55FFBB}" v="3" dt="2023-11-01T11:02:31.5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832" autoAdjust="0"/>
    <p:restoredTop sz="84080"/>
  </p:normalViewPr>
  <p:slideViewPr>
    <p:cSldViewPr snapToGrid="0">
      <p:cViewPr varScale="1">
        <p:scale>
          <a:sx n="74" d="100"/>
          <a:sy n="74" d="100"/>
        </p:scale>
        <p:origin x="784" y="56"/>
      </p:cViewPr>
      <p:guideLst>
        <p:guide orient="horz" pos="1620"/>
        <p:guide pos="264"/>
        <p:guide orient="horz" pos="1188"/>
        <p:guide orient="horz" pos="3024"/>
        <p:guide orient="horz" pos="1068"/>
        <p:guide orient="horz" pos="3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940"/>
    </p:cViewPr>
  </p:sorterViewPr>
  <p:notesViewPr>
    <p:cSldViewPr snapToGrid="0">
      <p:cViewPr varScale="1">
        <p:scale>
          <a:sx n="121" d="100"/>
          <a:sy n="121" d="100"/>
        </p:scale>
        <p:origin x="386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Wilkerson" userId="a7d054da-b14c-4099-a67c-e9a8be3d744a" providerId="ADAL" clId="{4E886DFC-F4D2-4573-A569-4CFBAD55FFBB}"/>
    <pc:docChg chg="delSld modSld sldOrd modSection">
      <pc:chgData name="Jennifer Wilkerson" userId="a7d054da-b14c-4099-a67c-e9a8be3d744a" providerId="ADAL" clId="{4E886DFC-F4D2-4573-A569-4CFBAD55FFBB}" dt="2023-11-01T11:02:39.956" v="84" actId="20577"/>
      <pc:docMkLst>
        <pc:docMk/>
      </pc:docMkLst>
      <pc:sldChg chg="del">
        <pc:chgData name="Jennifer Wilkerson" userId="a7d054da-b14c-4099-a67c-e9a8be3d744a" providerId="ADAL" clId="{4E886DFC-F4D2-4573-A569-4CFBAD55FFBB}" dt="2023-11-01T11:01:22.212" v="1" actId="2696"/>
        <pc:sldMkLst>
          <pc:docMk/>
          <pc:sldMk cId="3533344133" sldId="884"/>
        </pc:sldMkLst>
      </pc:sldChg>
      <pc:sldChg chg="del">
        <pc:chgData name="Jennifer Wilkerson" userId="a7d054da-b14c-4099-a67c-e9a8be3d744a" providerId="ADAL" clId="{4E886DFC-F4D2-4573-A569-4CFBAD55FFBB}" dt="2023-11-01T11:01:28.783" v="2" actId="2696"/>
        <pc:sldMkLst>
          <pc:docMk/>
          <pc:sldMk cId="1945551041" sldId="904"/>
        </pc:sldMkLst>
      </pc:sldChg>
      <pc:sldChg chg="del">
        <pc:chgData name="Jennifer Wilkerson" userId="a7d054da-b14c-4099-a67c-e9a8be3d744a" providerId="ADAL" clId="{4E886DFC-F4D2-4573-A569-4CFBAD55FFBB}" dt="2023-11-01T11:01:43.786" v="6" actId="2696"/>
        <pc:sldMkLst>
          <pc:docMk/>
          <pc:sldMk cId="294860647" sldId="905"/>
        </pc:sldMkLst>
      </pc:sldChg>
      <pc:sldChg chg="del ord">
        <pc:chgData name="Jennifer Wilkerson" userId="a7d054da-b14c-4099-a67c-e9a8be3d744a" providerId="ADAL" clId="{4E886DFC-F4D2-4573-A569-4CFBAD55FFBB}" dt="2023-11-01T11:01:40.780" v="5" actId="2696"/>
        <pc:sldMkLst>
          <pc:docMk/>
          <pc:sldMk cId="1999362090" sldId="906"/>
        </pc:sldMkLst>
      </pc:sldChg>
      <pc:sldChg chg="del">
        <pc:chgData name="Jennifer Wilkerson" userId="a7d054da-b14c-4099-a67c-e9a8be3d744a" providerId="ADAL" clId="{4E886DFC-F4D2-4573-A569-4CFBAD55FFBB}" dt="2023-11-01T11:01:49.099" v="7" actId="2696"/>
        <pc:sldMkLst>
          <pc:docMk/>
          <pc:sldMk cId="3839109602" sldId="907"/>
        </pc:sldMkLst>
      </pc:sldChg>
      <pc:sldChg chg="modSp mod modNotesTx">
        <pc:chgData name="Jennifer Wilkerson" userId="a7d054da-b14c-4099-a67c-e9a8be3d744a" providerId="ADAL" clId="{4E886DFC-F4D2-4573-A569-4CFBAD55FFBB}" dt="2023-11-01T11:02:39.956" v="84" actId="20577"/>
        <pc:sldMkLst>
          <pc:docMk/>
          <pc:sldMk cId="2738611752" sldId="908"/>
        </pc:sldMkLst>
        <pc:spChg chg="mod">
          <ac:chgData name="Jennifer Wilkerson" userId="a7d054da-b14c-4099-a67c-e9a8be3d744a" providerId="ADAL" clId="{4E886DFC-F4D2-4573-A569-4CFBAD55FFBB}" dt="2023-11-01T11:02:28.151" v="82" actId="1076"/>
          <ac:spMkLst>
            <pc:docMk/>
            <pc:sldMk cId="2738611752" sldId="908"/>
            <ac:spMk id="2" creationId="{0C71E9DF-0717-7A5C-3DA3-AF0A86EDBCAB}"/>
          </ac:spMkLst>
        </pc:spChg>
        <pc:picChg chg="mod">
          <ac:chgData name="Jennifer Wilkerson" userId="a7d054da-b14c-4099-a67c-e9a8be3d744a" providerId="ADAL" clId="{4E886DFC-F4D2-4573-A569-4CFBAD55FFBB}" dt="2023-11-01T11:02:31.506" v="83" actId="14100"/>
          <ac:picMkLst>
            <pc:docMk/>
            <pc:sldMk cId="2738611752" sldId="908"/>
            <ac:picMk id="2050" creationId="{8D26CCF7-AA9D-B882-6265-3CBBFC69D366}"/>
          </ac:picMkLst>
        </pc:picChg>
      </pc:sldChg>
      <pc:sldChg chg="del">
        <pc:chgData name="Jennifer Wilkerson" userId="a7d054da-b14c-4099-a67c-e9a8be3d744a" providerId="ADAL" clId="{4E886DFC-F4D2-4573-A569-4CFBAD55FFBB}" dt="2023-11-01T11:01:18.449" v="0" actId="2696"/>
        <pc:sldMkLst>
          <pc:docMk/>
          <pc:sldMk cId="2197143736" sldId="909"/>
        </pc:sldMkLst>
      </pc:sldChg>
      <pc:sldMasterChg chg="delSldLayout">
        <pc:chgData name="Jennifer Wilkerson" userId="a7d054da-b14c-4099-a67c-e9a8be3d744a" providerId="ADAL" clId="{4E886DFC-F4D2-4573-A569-4CFBAD55FFBB}" dt="2023-11-01T11:01:22.212" v="1" actId="2696"/>
        <pc:sldMasterMkLst>
          <pc:docMk/>
          <pc:sldMasterMk cId="3934002395" sldId="2147483721"/>
        </pc:sldMasterMkLst>
        <pc:sldLayoutChg chg="del">
          <pc:chgData name="Jennifer Wilkerson" userId="a7d054da-b14c-4099-a67c-e9a8be3d744a" providerId="ADAL" clId="{4E886DFC-F4D2-4573-A569-4CFBAD55FFBB}" dt="2023-11-01T11:01:18.449" v="0" actId="2696"/>
          <pc:sldLayoutMkLst>
            <pc:docMk/>
            <pc:sldMasterMk cId="3934002395" sldId="2147483721"/>
            <pc:sldLayoutMk cId="1133519557" sldId="2147483725"/>
          </pc:sldLayoutMkLst>
        </pc:sldLayoutChg>
        <pc:sldLayoutChg chg="del">
          <pc:chgData name="Jennifer Wilkerson" userId="a7d054da-b14c-4099-a67c-e9a8be3d744a" providerId="ADAL" clId="{4E886DFC-F4D2-4573-A569-4CFBAD55FFBB}" dt="2023-11-01T11:01:22.212" v="1" actId="2696"/>
          <pc:sldLayoutMkLst>
            <pc:docMk/>
            <pc:sldMasterMk cId="3934002395" sldId="2147483721"/>
            <pc:sldLayoutMk cId="1342641126" sldId="2147483770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CEC-0844-B895-657A8F08C8D8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CEC-0844-B895-657A8F08C8D8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CEC-0844-B895-657A8F08C8D8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CEC-0844-B895-657A8F08C8D8}"/>
              </c:ext>
            </c:extLst>
          </c:dPt>
          <c:cat>
            <c:strRef>
              <c:f>Sheet1!$A$2:$A$5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33</c:v>
                </c:pt>
                <c:pt idx="1">
                  <c:v>33</c:v>
                </c:pt>
                <c:pt idx="2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CEC-0844-B895-657A8F08C8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CEC-0844-B895-657A8F08C8D8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CEC-0844-B895-657A8F08C8D8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CEC-0844-B895-657A8F08C8D8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CEC-0844-B895-657A8F08C8D8}"/>
              </c:ext>
            </c:extLst>
          </c:dPt>
          <c:cat>
            <c:strRef>
              <c:f>Sheet1!$A$2:$A$5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33</c:v>
                </c:pt>
                <c:pt idx="1">
                  <c:v>33</c:v>
                </c:pt>
                <c:pt idx="2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CEC-0844-B895-657A8F08C8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CEC-0844-B895-657A8F08C8D8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CEC-0844-B895-657A8F08C8D8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CEC-0844-B895-657A8F08C8D8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CEC-0844-B895-657A8F08C8D8}"/>
              </c:ext>
            </c:extLst>
          </c:dPt>
          <c:cat>
            <c:strRef>
              <c:f>Sheet1!$A$2:$A$5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33</c:v>
                </c:pt>
                <c:pt idx="1">
                  <c:v>33</c:v>
                </c:pt>
                <c:pt idx="2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CEC-0844-B895-657A8F08C8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Poppins Light" pitchFamily="2" charset="77"/>
        <a:ea typeface="Poppins Light" pitchFamily="2" charset="77"/>
        <a:cs typeface="Poppins Light" pitchFamily="2" charset="77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156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866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commitment and vision from CEOs like you has changed the lives of over one million students.</a:t>
            </a:r>
          </a:p>
        </p:txBody>
      </p:sp>
    </p:spTree>
    <p:extLst>
      <p:ext uri="{BB962C8B-B14F-4D97-AF65-F5344CB8AC3E}">
        <p14:creationId xmlns:p14="http://schemas.microsoft.com/office/powerpoint/2010/main" val="3962715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1c64817ed6c_0_1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1c64817ed6c_0_1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4295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1c64817ed6c_0_1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1c64817ed6c_0_1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6743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635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576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533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237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c64817ed6c_0_1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1c64817ed6c_0_1198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2" tIns="92472" rIns="92472" bIns="92472" anchor="t" anchorCtr="0">
            <a:noAutofit/>
          </a:bodyPr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98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058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ption 1" preserve="1" userDrawn="1">
  <p:cSld name="Cover option with call-ou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0335D4-FDD5-29AB-8B9E-C10889F6F8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2918" y="0"/>
            <a:ext cx="3281082" cy="5143500"/>
          </a:xfrm>
          <a:prstGeom prst="rect">
            <a:avLst/>
          </a:prstGeom>
        </p:spPr>
      </p:pic>
      <p:sp>
        <p:nvSpPr>
          <p:cNvPr id="4" name="Google Shape;299;p26">
            <a:extLst>
              <a:ext uri="{FF2B5EF4-FFF2-40B4-BE49-F238E27FC236}">
                <a16:creationId xmlns:a16="http://schemas.microsoft.com/office/drawing/2014/main" id="{650B750D-2EF6-903E-075B-6AE6110F23A5}"/>
              </a:ext>
            </a:extLst>
          </p:cNvPr>
          <p:cNvSpPr txBox="1">
            <a:spLocks/>
          </p:cNvSpPr>
          <p:nvPr userDrawn="1"/>
        </p:nvSpPr>
        <p:spPr>
          <a:xfrm>
            <a:off x="360555" y="3989481"/>
            <a:ext cx="3793504" cy="1045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800"/>
              <a:buFont typeface="Noto Sans"/>
              <a:buNone/>
              <a:defRPr sz="2200" b="0" i="0" u="none" strike="noStrike" cap="none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None/>
              <a:defRPr sz="2200" b="0" i="0" u="none" strike="noStrike" cap="none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None/>
              <a:defRPr sz="2200" b="0" i="0" u="none" strike="noStrike" cap="none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None/>
              <a:defRPr sz="2200" b="0" i="0" u="none" strike="noStrike" cap="none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None/>
              <a:defRPr sz="2200" b="0" i="0" u="none" strike="noStrike" cap="none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None/>
              <a:defRPr sz="2200" b="0" i="0" u="none" strike="noStrike" cap="none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None/>
              <a:defRPr sz="2200" b="0" i="0" u="none" strike="noStrike" cap="none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None/>
              <a:defRPr sz="2200" b="0" i="0" u="none" strike="noStrike" cap="none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None/>
              <a:defRPr sz="2200" b="0" i="0" u="none" strike="noStrike" cap="none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sz="1400" b="0" i="0" dirty="0">
                <a:solidFill>
                  <a:srgbClr val="000000"/>
                </a:solidFill>
                <a:latin typeface="Poppins Medium" pitchFamily="2" charset="77"/>
                <a:cs typeface="Poppins Medium" pitchFamily="2" charset="77"/>
              </a:rPr>
              <a:t>Presented by:</a:t>
            </a:r>
            <a:endParaRPr lang="en-US" sz="1200" b="0" i="0" dirty="0">
              <a:solidFill>
                <a:srgbClr val="00000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921FAA-24B2-9F3E-88D4-094B5BB1855B}"/>
              </a:ext>
            </a:extLst>
          </p:cNvPr>
          <p:cNvSpPr/>
          <p:nvPr userDrawn="1"/>
        </p:nvSpPr>
        <p:spPr>
          <a:xfrm>
            <a:off x="430307" y="0"/>
            <a:ext cx="1670097" cy="4158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200" b="0" i="0" dirty="0">
              <a:effectLst/>
              <a:latin typeface="Poppins Light" pitchFamily="2" charset="77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FCBA758-99DF-0D53-5893-184C80713D14}"/>
              </a:ext>
            </a:extLst>
          </p:cNvPr>
          <p:cNvCxnSpPr>
            <a:cxnSpLocks/>
          </p:cNvCxnSpPr>
          <p:nvPr userDrawn="1"/>
        </p:nvCxnSpPr>
        <p:spPr>
          <a:xfrm>
            <a:off x="430307" y="3850002"/>
            <a:ext cx="5262281" cy="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134BAC1-1B2E-6B70-5607-11549D0478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3729" y="3989481"/>
            <a:ext cx="1708859" cy="805543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6D33A11-0CDE-8B12-6C01-8341CFC63C5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88838" y="1578171"/>
            <a:ext cx="5411787" cy="1724517"/>
          </a:xfrm>
        </p:spPr>
        <p:txBody>
          <a:bodyPr>
            <a:noAutofit/>
          </a:bodyPr>
          <a:lstStyle>
            <a:lvl1pPr marL="114300" indent="0">
              <a:buNone/>
              <a:defRPr lang="en-US" sz="2800" b="0" i="0" u="none" strike="noStrike" cap="none" dirty="0">
                <a:solidFill>
                  <a:srgbClr val="000000"/>
                </a:solidFill>
                <a:latin typeface="Poppins Light" pitchFamily="2" charset="77"/>
                <a:ea typeface="Noto Sans"/>
                <a:cs typeface="Poppins Light" pitchFamily="2" charset="77"/>
                <a:sym typeface="Noto Sans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</a:pPr>
            <a:r>
              <a:rPr lang="en-US" dirty="0"/>
              <a:t>Click to edit title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8EB5D34F-555E-0FC7-42A5-FC06398BDB6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30819" y="4384523"/>
            <a:ext cx="3793504" cy="549979"/>
          </a:xfrm>
        </p:spPr>
        <p:txBody>
          <a:bodyPr/>
          <a:lstStyle>
            <a:lvl1pPr marL="114300" indent="0">
              <a:buNone/>
              <a:defRPr lang="en-US" sz="1200" b="0" i="0" u="none" strike="noStrike" cap="none" dirty="0" smtClean="0">
                <a:solidFill>
                  <a:srgbClr val="000000"/>
                </a:solidFill>
                <a:latin typeface="Poppins" pitchFamily="2" charset="77"/>
                <a:ea typeface="Noto Sans Light"/>
                <a:cs typeface="Poppins" pitchFamily="2" charset="77"/>
                <a:sym typeface="Noto Sans Light"/>
              </a:defRPr>
            </a:lvl1pPr>
            <a:lvl2pPr marL="596900" indent="0">
              <a:buNone/>
              <a:defRPr lang="en-US" sz="1200" b="0" i="0" u="none" strike="noStrike" cap="none" dirty="0" smtClean="0">
                <a:solidFill>
                  <a:srgbClr val="000000"/>
                </a:solidFill>
                <a:latin typeface="Poppins" pitchFamily="2" charset="77"/>
                <a:ea typeface="Noto Sans Light"/>
                <a:cs typeface="Poppins" pitchFamily="2" charset="77"/>
                <a:sym typeface="Noto Sans Light"/>
              </a:defRPr>
            </a:lvl2pPr>
            <a:lvl3pPr marL="1054100" indent="0">
              <a:buNone/>
              <a:defRPr lang="en-US" sz="1200" b="0" i="0" u="none" strike="noStrike" cap="none" dirty="0" smtClean="0">
                <a:solidFill>
                  <a:srgbClr val="000000"/>
                </a:solidFill>
                <a:latin typeface="Poppins" pitchFamily="2" charset="77"/>
                <a:ea typeface="Noto Sans Light"/>
                <a:cs typeface="Poppins" pitchFamily="2" charset="77"/>
                <a:sym typeface="Noto Sans Light"/>
              </a:defRPr>
            </a:lvl3pPr>
            <a:lvl4pPr marL="1511300" indent="0">
              <a:buNone/>
              <a:defRPr lang="en-US" sz="1200" b="0" i="0" u="none" strike="noStrike" cap="none" dirty="0" smtClean="0">
                <a:solidFill>
                  <a:srgbClr val="000000"/>
                </a:solidFill>
                <a:latin typeface="Poppins" pitchFamily="2" charset="77"/>
                <a:ea typeface="Noto Sans Light"/>
                <a:cs typeface="Poppins" pitchFamily="2" charset="77"/>
                <a:sym typeface="Noto Sans Light"/>
              </a:defRPr>
            </a:lvl4pPr>
            <a:lvl5pPr marL="1968500" indent="0">
              <a:buNone/>
              <a:defRPr lang="en-US" sz="1200" b="0" i="0" u="none" strike="noStrike" cap="none" dirty="0">
                <a:solidFill>
                  <a:srgbClr val="000000"/>
                </a:solidFill>
                <a:latin typeface="Poppins" pitchFamily="2" charset="77"/>
                <a:ea typeface="Noto Sans Light"/>
                <a:cs typeface="Poppins" pitchFamily="2" charset="77"/>
                <a:sym typeface="Noto Sans Light"/>
              </a:defRPr>
            </a:lvl5pPr>
          </a:lstStyle>
          <a:p>
            <a:pPr lvl="0"/>
            <a:r>
              <a:rPr lang="en-US" dirty="0"/>
              <a:t>Click to edit presenter name &amp; title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0B4B837-CE68-3B67-C5D5-0C363A07F0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7324" y="23705"/>
            <a:ext cx="1516062" cy="352425"/>
          </a:xfrm>
        </p:spPr>
        <p:txBody>
          <a:bodyPr>
            <a:noAutofit/>
          </a:bodyPr>
          <a:lstStyle>
            <a:lvl1pPr marL="114300" indent="0">
              <a:buNone/>
              <a:defRPr lang="en-US" sz="1400" b="0" i="0" u="none" strike="noStrike" cap="none" dirty="0" smtClean="0">
                <a:solidFill>
                  <a:srgbClr val="000000"/>
                </a:solidFill>
                <a:latin typeface="Poppins Light" pitchFamily="2" charset="77"/>
                <a:ea typeface="Poppins Light" pitchFamily="2" charset="77"/>
                <a:cs typeface="Poppins Light" pitchFamily="2" charset="77"/>
                <a:sym typeface="Arial"/>
              </a:defRPr>
            </a:lvl1pPr>
            <a:lvl2pPr>
              <a:defRPr lang="en-US" sz="1400" b="0" i="0" u="none" strike="noStrike" cap="none" dirty="0" smtClean="0">
                <a:solidFill>
                  <a:srgbClr val="000000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defRPr>
            </a:lvl2pPr>
            <a:lvl3pPr>
              <a:defRPr lang="en-US" sz="1400" b="0" i="0" u="none" strike="noStrike" cap="none" dirty="0" smtClean="0">
                <a:solidFill>
                  <a:srgbClr val="000000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defRPr>
            </a:lvl3pPr>
            <a:lvl4pPr>
              <a:defRPr lang="en-US" sz="1400" b="0" i="0" u="none" strike="noStrike" cap="none" dirty="0" smtClean="0">
                <a:solidFill>
                  <a:srgbClr val="000000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defRPr>
            </a:lvl4pPr>
            <a:lvl5pPr>
              <a:defRPr lang="en-US" sz="1400" b="0" i="0" u="none" strike="noStrike" cap="none" dirty="0">
                <a:solidFill>
                  <a:srgbClr val="000000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defRPr>
            </a:lvl5pPr>
          </a:lstStyle>
          <a:p>
            <a:pPr lvl="0"/>
            <a:r>
              <a:rPr lang="en-US" dirty="0"/>
              <a:t>Edit call-out</a:t>
            </a:r>
          </a:p>
        </p:txBody>
      </p:sp>
    </p:spTree>
    <p:extLst>
      <p:ext uri="{BB962C8B-B14F-4D97-AF65-F5344CB8AC3E}">
        <p14:creationId xmlns:p14="http://schemas.microsoft.com/office/powerpoint/2010/main" val="1798622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ption 1" preserve="1" userDrawn="1">
  <p:cSld name="Content - 2 box lists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6FE2D5E-AA75-B3A2-8F1F-620ABC162324}"/>
              </a:ext>
            </a:extLst>
          </p:cNvPr>
          <p:cNvCxnSpPr>
            <a:cxnSpLocks/>
          </p:cNvCxnSpPr>
          <p:nvPr userDrawn="1"/>
        </p:nvCxnSpPr>
        <p:spPr>
          <a:xfrm flipV="1">
            <a:off x="450111" y="1219035"/>
            <a:ext cx="8034465" cy="11778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E70E84B-58B2-7BB0-63A4-D1522E6B7584}"/>
              </a:ext>
            </a:extLst>
          </p:cNvPr>
          <p:cNvSpPr/>
          <p:nvPr userDrawn="1"/>
        </p:nvSpPr>
        <p:spPr>
          <a:xfrm>
            <a:off x="349149" y="1734505"/>
            <a:ext cx="3902009" cy="27033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pic>
        <p:nvPicPr>
          <p:cNvPr id="16" name="Google Shape;14;p2">
            <a:extLst>
              <a:ext uri="{FF2B5EF4-FFF2-40B4-BE49-F238E27FC236}">
                <a16:creationId xmlns:a16="http://schemas.microsoft.com/office/drawing/2014/main" id="{754CB6C2-9470-6941-927B-CB3525918C22}"/>
              </a:ext>
            </a:extLst>
          </p:cNvPr>
          <p:cNvPicPr preferRelativeResize="0"/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03" y="4668946"/>
            <a:ext cx="1006482" cy="47455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Content Placeholder 14">
            <a:extLst>
              <a:ext uri="{FF2B5EF4-FFF2-40B4-BE49-F238E27FC236}">
                <a16:creationId xmlns:a16="http://schemas.microsoft.com/office/drawing/2014/main" id="{3C47D509-BEA7-A1BC-BF08-A107E668808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17639" y="259265"/>
            <a:ext cx="8295243" cy="888633"/>
          </a:xfrm>
        </p:spPr>
        <p:txBody>
          <a:bodyPr>
            <a:normAutofit/>
          </a:bodyPr>
          <a:lstStyle>
            <a:lvl1pPr marL="114300" indent="0">
              <a:buNone/>
              <a:defRPr lang="en-US" sz="1800" b="0" i="0" u="none" strike="noStrike" cap="none" dirty="0">
                <a:solidFill>
                  <a:srgbClr val="000000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  <a:sym typeface="Noto Sans"/>
              </a:defRPr>
            </a:lvl1pPr>
            <a:lvl2pPr marL="596900" indent="0"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054100" indent="0"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511300" indent="0"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1968500" indent="0">
              <a:buNone/>
              <a:defRPr lang="en-US" sz="1800" b="0" i="0" u="none" strike="noStrike" cap="none" dirty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A3F88F8-5C69-B688-0F7F-B30C8FC3D0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7638" y="1342273"/>
            <a:ext cx="8266937" cy="496564"/>
          </a:xfrm>
        </p:spPr>
        <p:txBody>
          <a:bodyPr>
            <a:noAutofit/>
          </a:bodyPr>
          <a:lstStyle>
            <a:lvl1pPr marL="114300" indent="0" algn="l">
              <a:buNone/>
              <a:defRPr lang="en-US" sz="1400" b="0" i="0" u="none" strike="noStrike" kern="100" cap="none" dirty="0" smtClean="0">
                <a:solidFill>
                  <a:schemeClr val="tx1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  <a:sym typeface="Arial"/>
              </a:defRPr>
            </a:lvl1pPr>
            <a:lvl2pPr>
              <a:defRPr lang="en-US" sz="1400" b="1" i="0" u="none" strike="noStrike" kern="100" cap="none" dirty="0" smtClean="0">
                <a:solidFill>
                  <a:srgbClr val="4B7378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  <a:sym typeface="Arial"/>
              </a:defRPr>
            </a:lvl2pPr>
            <a:lvl3pPr>
              <a:defRPr lang="en-US" sz="1400" b="1" i="0" u="none" strike="noStrike" kern="100" cap="none" dirty="0" smtClean="0">
                <a:solidFill>
                  <a:srgbClr val="4B7378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  <a:sym typeface="Arial"/>
              </a:defRPr>
            </a:lvl3pPr>
            <a:lvl4pPr>
              <a:defRPr lang="en-US" sz="1400" b="1" i="0" u="none" strike="noStrike" kern="100" cap="none" dirty="0" smtClean="0">
                <a:solidFill>
                  <a:srgbClr val="4B7378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  <a:sym typeface="Arial"/>
              </a:defRPr>
            </a:lvl4pPr>
            <a:lvl5pPr>
              <a:defRPr lang="en-US" sz="1400" b="1" i="0" u="none" strike="noStrike" kern="100" cap="none" dirty="0">
                <a:solidFill>
                  <a:srgbClr val="4B7378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  <a:sym typeface="Arial"/>
              </a:defRPr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AC39836-E749-494C-C24A-28A47CE493E7}"/>
              </a:ext>
            </a:extLst>
          </p:cNvPr>
          <p:cNvSpPr/>
          <p:nvPr userDrawn="1"/>
        </p:nvSpPr>
        <p:spPr>
          <a:xfrm>
            <a:off x="4592286" y="1734505"/>
            <a:ext cx="3902009" cy="27033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D2E49E7-CAEF-993D-CC6E-6C9DF60AEB0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0111" y="1838837"/>
            <a:ext cx="3584478" cy="2484510"/>
          </a:xfrm>
        </p:spPr>
        <p:txBody>
          <a:bodyPr>
            <a:normAutofit/>
          </a:bodyPr>
          <a:lstStyle>
            <a:lvl1pPr marL="118872" indent="-118872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lang="en-US" sz="1200" b="0" i="0" u="none" strike="noStrike" cap="none" dirty="0" smtClean="0">
                <a:solidFill>
                  <a:srgbClr val="000000"/>
                </a:solidFill>
                <a:latin typeface="Poppins" pitchFamily="2" charset="77"/>
                <a:ea typeface="Poppins Light" pitchFamily="2" charset="77"/>
                <a:cs typeface="Poppins" pitchFamily="2" charset="77"/>
                <a:sym typeface="Arial"/>
              </a:defRPr>
            </a:lvl1pPr>
            <a:lvl2pPr marL="768350" indent="-171450">
              <a:buFont typeface="Arial" panose="020B0604020202020204" pitchFamily="34" charset="0"/>
              <a:buChar char="•"/>
              <a:defRPr lang="en-US" sz="800" b="0" i="0" u="none" strike="noStrike" cap="none" dirty="0" smtClean="0">
                <a:solidFill>
                  <a:srgbClr val="000000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defRPr>
            </a:lvl2pPr>
            <a:lvl3pPr marL="1225550" indent="-171450">
              <a:buFont typeface="Arial" panose="020B0604020202020204" pitchFamily="34" charset="0"/>
              <a:buChar char="•"/>
              <a:defRPr lang="en-US" sz="800" b="0" i="0" u="none" strike="noStrike" cap="none" dirty="0" smtClean="0">
                <a:solidFill>
                  <a:srgbClr val="000000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defRPr>
            </a:lvl3pPr>
            <a:lvl4pPr marL="1682750" indent="-171450">
              <a:buFont typeface="Arial" panose="020B0604020202020204" pitchFamily="34" charset="0"/>
              <a:buChar char="•"/>
              <a:defRPr lang="en-US" sz="800" b="0" i="0" u="none" strike="noStrike" cap="none" dirty="0" smtClean="0">
                <a:solidFill>
                  <a:srgbClr val="000000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defRPr>
            </a:lvl4pPr>
            <a:lvl5pPr marL="2139950" indent="-171450">
              <a:buFont typeface="Arial" panose="020B0604020202020204" pitchFamily="34" charset="0"/>
              <a:buChar char="•"/>
              <a:defRPr lang="en-US" sz="800" b="0" i="0" u="none" strike="noStrike" cap="none" dirty="0">
                <a:solidFill>
                  <a:srgbClr val="000000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endParaRPr lang="en-US" dirty="0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502A2DD7-DAB9-70A8-E551-142FCA65C0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33352" y="1835603"/>
            <a:ext cx="3560415" cy="2484510"/>
          </a:xfrm>
        </p:spPr>
        <p:txBody>
          <a:bodyPr>
            <a:normAutofit/>
          </a:bodyPr>
          <a:lstStyle>
            <a:lvl1pPr marL="118872" indent="-118872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lang="en-US" sz="1200" b="0" i="0" u="none" strike="noStrike" cap="none" dirty="0" smtClean="0">
                <a:solidFill>
                  <a:srgbClr val="000000"/>
                </a:solidFill>
                <a:latin typeface="Poppins" pitchFamily="2" charset="77"/>
                <a:ea typeface="Poppins Light" pitchFamily="2" charset="77"/>
                <a:cs typeface="Poppins" pitchFamily="2" charset="77"/>
                <a:sym typeface="Arial"/>
              </a:defRPr>
            </a:lvl1pPr>
            <a:lvl2pPr marL="768350" indent="-171450">
              <a:buFont typeface="Arial" panose="020B0604020202020204" pitchFamily="34" charset="0"/>
              <a:buChar char="•"/>
              <a:defRPr lang="en-US" sz="800" b="0" i="0" u="none" strike="noStrike" cap="none" dirty="0" smtClean="0">
                <a:solidFill>
                  <a:srgbClr val="000000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defRPr>
            </a:lvl2pPr>
            <a:lvl3pPr marL="1225550" indent="-171450">
              <a:buFont typeface="Arial" panose="020B0604020202020204" pitchFamily="34" charset="0"/>
              <a:buChar char="•"/>
              <a:defRPr lang="en-US" sz="800" b="0" i="0" u="none" strike="noStrike" cap="none" dirty="0" smtClean="0">
                <a:solidFill>
                  <a:srgbClr val="000000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defRPr>
            </a:lvl3pPr>
            <a:lvl4pPr marL="1682750" indent="-171450">
              <a:buFont typeface="Arial" panose="020B0604020202020204" pitchFamily="34" charset="0"/>
              <a:buChar char="•"/>
              <a:defRPr lang="en-US" sz="800" b="0" i="0" u="none" strike="noStrike" cap="none" dirty="0" smtClean="0">
                <a:solidFill>
                  <a:srgbClr val="000000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defRPr>
            </a:lvl4pPr>
            <a:lvl5pPr marL="2139950" indent="-171450">
              <a:buFont typeface="Arial" panose="020B0604020202020204" pitchFamily="34" charset="0"/>
              <a:buChar char="•"/>
              <a:defRPr lang="en-US" sz="800" b="0" i="0" u="none" strike="noStrike" cap="none" dirty="0">
                <a:solidFill>
                  <a:srgbClr val="000000"/>
                </a:solidFill>
                <a:latin typeface="Poppins" pitchFamily="2" charset="77"/>
                <a:ea typeface="Arial"/>
                <a:cs typeface="Poppins" pitchFamily="2" charset="77"/>
                <a:sym typeface="Arial"/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5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ide picture" preserve="1" userDrawn="1">
  <p:cSld name="Content - bullets and wide picture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"/>
          <p:cNvSpPr/>
          <p:nvPr/>
        </p:nvSpPr>
        <p:spPr>
          <a:xfrm>
            <a:off x="0" y="3029450"/>
            <a:ext cx="9144000" cy="2114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88" name="Google Shape;88;p9"/>
          <p:cNvSpPr txBox="1">
            <a:spLocks noGrp="1"/>
          </p:cNvSpPr>
          <p:nvPr>
            <p:ph type="title"/>
          </p:nvPr>
        </p:nvSpPr>
        <p:spPr>
          <a:xfrm>
            <a:off x="609625" y="678000"/>
            <a:ext cx="3799800" cy="14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400" b="0" i="0">
                <a:latin typeface="Poppins" pitchFamily="2" charset="77"/>
                <a:cs typeface="Poppins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9pPr>
          </a:lstStyle>
          <a:p>
            <a:endParaRPr dirty="0"/>
          </a:p>
        </p:txBody>
      </p:sp>
      <p:sp>
        <p:nvSpPr>
          <p:cNvPr id="90" name="Google Shape;90;p9"/>
          <p:cNvSpPr txBox="1">
            <a:spLocks noGrp="1"/>
          </p:cNvSpPr>
          <p:nvPr>
            <p:ph type="body" idx="1"/>
          </p:nvPr>
        </p:nvSpPr>
        <p:spPr>
          <a:xfrm>
            <a:off x="4761599" y="678000"/>
            <a:ext cx="3492037" cy="14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Char char="●"/>
              <a:defRPr sz="1300" b="0" i="0">
                <a:solidFill>
                  <a:schemeClr val="tx1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  <a:sym typeface="Noto Sans Light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endParaRPr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B2EEBE6-B6A4-82F1-3EEF-BDF96AB128B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" y="2727325"/>
            <a:ext cx="7643813" cy="1981200"/>
          </a:xfrm>
        </p:spPr>
        <p:txBody>
          <a:bodyPr/>
          <a:lstStyle>
            <a:lvl1pPr marL="114300" indent="0">
              <a:buNone/>
              <a:defRPr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173535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squared pictures" preserve="1" userDrawn="1">
  <p:cSld name="Content - 3 Image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2750350"/>
            <a:ext cx="9144000" cy="2393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60" name="Google Shape;60;p6"/>
          <p:cNvSpPr txBox="1">
            <a:spLocks noGrp="1"/>
          </p:cNvSpPr>
          <p:nvPr>
            <p:ph type="body" idx="1"/>
          </p:nvPr>
        </p:nvSpPr>
        <p:spPr>
          <a:xfrm>
            <a:off x="682561" y="3971924"/>
            <a:ext cx="2405064" cy="9005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lvl="0" indent="0" algn="ctr" rtl="0">
              <a:spcBef>
                <a:spcPts val="0"/>
              </a:spcBef>
              <a:spcAft>
                <a:spcPts val="0"/>
              </a:spcAft>
              <a:buSzPct val="100000"/>
              <a:buNone/>
              <a:defRPr sz="1200" b="1" i="0">
                <a:solidFill>
                  <a:schemeClr val="tx1"/>
                </a:solidFill>
                <a:latin typeface="Poppins" pitchFamily="2" charset="77"/>
                <a:ea typeface="Noto Sans SemBd"/>
                <a:cs typeface="Poppins" pitchFamily="2" charset="77"/>
                <a:sym typeface="Noto Sans SemiBold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200">
                <a:solidFill>
                  <a:srgbClr val="DAEDF5"/>
                </a:solidFill>
                <a:latin typeface="Noto Sans SemBd"/>
                <a:ea typeface="Noto Sans SemBd"/>
                <a:cs typeface="Noto Sans SemBd"/>
                <a:sym typeface="Noto Sans SemiBold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200">
                <a:solidFill>
                  <a:srgbClr val="DAEDF5"/>
                </a:solidFill>
                <a:latin typeface="Noto Sans SemBd"/>
                <a:ea typeface="Noto Sans SemBd"/>
                <a:cs typeface="Noto Sans SemBd"/>
                <a:sym typeface="Noto Sans SemiBold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>
                <a:solidFill>
                  <a:srgbClr val="DAEDF5"/>
                </a:solidFill>
                <a:latin typeface="Noto Sans SemBd"/>
                <a:ea typeface="Noto Sans SemBd"/>
                <a:cs typeface="Noto Sans SemBd"/>
                <a:sym typeface="Noto Sans SemiBold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200">
                <a:solidFill>
                  <a:srgbClr val="DAEDF5"/>
                </a:solidFill>
                <a:latin typeface="Noto Sans SemBd"/>
                <a:ea typeface="Noto Sans SemBd"/>
                <a:cs typeface="Noto Sans SemBd"/>
                <a:sym typeface="Noto Sans SemiBold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200">
                <a:solidFill>
                  <a:srgbClr val="DAEDF5"/>
                </a:solidFill>
                <a:latin typeface="Noto Sans SemBd"/>
                <a:ea typeface="Noto Sans SemBd"/>
                <a:cs typeface="Noto Sans SemBd"/>
                <a:sym typeface="Noto Sans SemiBold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>
                <a:solidFill>
                  <a:srgbClr val="DAEDF5"/>
                </a:solidFill>
                <a:latin typeface="Noto Sans SemBd"/>
                <a:ea typeface="Noto Sans SemBd"/>
                <a:cs typeface="Noto Sans SemBd"/>
                <a:sym typeface="Noto Sans SemiBold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200">
                <a:solidFill>
                  <a:srgbClr val="DAEDF5"/>
                </a:solidFill>
                <a:latin typeface="Noto Sans SemBd"/>
                <a:ea typeface="Noto Sans SemBd"/>
                <a:cs typeface="Noto Sans SemBd"/>
                <a:sym typeface="Noto Sans SemiBold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200">
                <a:solidFill>
                  <a:srgbClr val="DAEDF5"/>
                </a:solidFill>
                <a:latin typeface="Noto Sans SemBd"/>
                <a:ea typeface="Noto Sans SemBd"/>
                <a:cs typeface="Noto Sans SemBd"/>
                <a:sym typeface="Noto Sans SemiBold"/>
              </a:defRPr>
            </a:lvl9pPr>
          </a:lstStyle>
          <a:p>
            <a:endParaRPr dirty="0"/>
          </a:p>
        </p:txBody>
      </p:sp>
      <p:sp>
        <p:nvSpPr>
          <p:cNvPr id="61" name="Google Shape;61;p6"/>
          <p:cNvSpPr txBox="1">
            <a:spLocks noGrp="1"/>
          </p:cNvSpPr>
          <p:nvPr>
            <p:ph type="body" idx="2"/>
          </p:nvPr>
        </p:nvSpPr>
        <p:spPr>
          <a:xfrm>
            <a:off x="3333000" y="3971925"/>
            <a:ext cx="2478000" cy="9005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14300" lvl="0" indent="0" algn="ctr" rtl="0">
              <a:spcBef>
                <a:spcPts val="0"/>
              </a:spcBef>
              <a:spcAft>
                <a:spcPts val="0"/>
              </a:spcAft>
              <a:buSzPct val="100000"/>
              <a:buNone/>
              <a:defRPr sz="1200" b="1" i="0">
                <a:solidFill>
                  <a:schemeClr val="tx1"/>
                </a:solidFill>
                <a:latin typeface="Poppins" pitchFamily="2" charset="77"/>
                <a:ea typeface="Noto Sans SemBd"/>
                <a:cs typeface="Poppins" pitchFamily="2" charset="77"/>
                <a:sym typeface="Noto Sans SemiBold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200">
                <a:solidFill>
                  <a:srgbClr val="DAEDF5"/>
                </a:solidFill>
                <a:latin typeface="Noto Sans SemBd"/>
                <a:ea typeface="Noto Sans SemBd"/>
                <a:cs typeface="Noto Sans SemBd"/>
                <a:sym typeface="Noto Sans SemiBold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200">
                <a:solidFill>
                  <a:srgbClr val="DAEDF5"/>
                </a:solidFill>
                <a:latin typeface="Noto Sans SemBd"/>
                <a:ea typeface="Noto Sans SemBd"/>
                <a:cs typeface="Noto Sans SemBd"/>
                <a:sym typeface="Noto Sans SemiBold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>
                <a:solidFill>
                  <a:srgbClr val="DAEDF5"/>
                </a:solidFill>
                <a:latin typeface="Noto Sans SemBd"/>
                <a:ea typeface="Noto Sans SemBd"/>
                <a:cs typeface="Noto Sans SemBd"/>
                <a:sym typeface="Noto Sans SemiBold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200">
                <a:solidFill>
                  <a:srgbClr val="DAEDF5"/>
                </a:solidFill>
                <a:latin typeface="Noto Sans SemBd"/>
                <a:ea typeface="Noto Sans SemBd"/>
                <a:cs typeface="Noto Sans SemBd"/>
                <a:sym typeface="Noto Sans SemiBold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200">
                <a:solidFill>
                  <a:srgbClr val="DAEDF5"/>
                </a:solidFill>
                <a:latin typeface="Noto Sans SemBd"/>
                <a:ea typeface="Noto Sans SemBd"/>
                <a:cs typeface="Noto Sans SemBd"/>
                <a:sym typeface="Noto Sans SemiBold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>
                <a:solidFill>
                  <a:srgbClr val="DAEDF5"/>
                </a:solidFill>
                <a:latin typeface="Noto Sans SemBd"/>
                <a:ea typeface="Noto Sans SemBd"/>
                <a:cs typeface="Noto Sans SemBd"/>
                <a:sym typeface="Noto Sans SemiBold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200">
                <a:solidFill>
                  <a:srgbClr val="DAEDF5"/>
                </a:solidFill>
                <a:latin typeface="Noto Sans SemBd"/>
                <a:ea typeface="Noto Sans SemBd"/>
                <a:cs typeface="Noto Sans SemBd"/>
                <a:sym typeface="Noto Sans SemiBold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200">
                <a:solidFill>
                  <a:srgbClr val="DAEDF5"/>
                </a:solidFill>
                <a:latin typeface="Noto Sans SemBd"/>
                <a:ea typeface="Noto Sans SemBd"/>
                <a:cs typeface="Noto Sans SemBd"/>
                <a:sym typeface="Noto Sans SemiBold"/>
              </a:defRPr>
            </a:lvl9pPr>
          </a:lstStyle>
          <a:p>
            <a:endParaRPr dirty="0"/>
          </a:p>
        </p:txBody>
      </p:sp>
      <p:sp>
        <p:nvSpPr>
          <p:cNvPr id="62" name="Google Shape;62;p6"/>
          <p:cNvSpPr txBox="1">
            <a:spLocks noGrp="1"/>
          </p:cNvSpPr>
          <p:nvPr>
            <p:ph type="body" idx="3"/>
          </p:nvPr>
        </p:nvSpPr>
        <p:spPr>
          <a:xfrm>
            <a:off x="6056186" y="3971924"/>
            <a:ext cx="2405064" cy="9005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14300" lvl="0" indent="0" algn="ctr" rtl="0">
              <a:spcBef>
                <a:spcPts val="0"/>
              </a:spcBef>
              <a:spcAft>
                <a:spcPts val="0"/>
              </a:spcAft>
              <a:buSzPct val="100000"/>
              <a:buNone/>
              <a:defRPr sz="1200" b="1" i="0">
                <a:solidFill>
                  <a:schemeClr val="tx1"/>
                </a:solidFill>
                <a:latin typeface="Poppins" pitchFamily="2" charset="77"/>
                <a:ea typeface="Noto Sans SemBd"/>
                <a:cs typeface="Poppins" pitchFamily="2" charset="77"/>
                <a:sym typeface="Noto Sans SemiBold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200">
                <a:solidFill>
                  <a:srgbClr val="DAEDF5"/>
                </a:solidFill>
                <a:latin typeface="Noto Sans SemBd"/>
                <a:ea typeface="Noto Sans SemBd"/>
                <a:cs typeface="Noto Sans SemBd"/>
                <a:sym typeface="Noto Sans SemiBold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200">
                <a:solidFill>
                  <a:srgbClr val="DAEDF5"/>
                </a:solidFill>
                <a:latin typeface="Noto Sans SemBd"/>
                <a:ea typeface="Noto Sans SemBd"/>
                <a:cs typeface="Noto Sans SemBd"/>
                <a:sym typeface="Noto Sans SemiBold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>
                <a:solidFill>
                  <a:srgbClr val="DAEDF5"/>
                </a:solidFill>
                <a:latin typeface="Noto Sans SemBd"/>
                <a:ea typeface="Noto Sans SemBd"/>
                <a:cs typeface="Noto Sans SemBd"/>
                <a:sym typeface="Noto Sans SemiBold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200">
                <a:solidFill>
                  <a:srgbClr val="DAEDF5"/>
                </a:solidFill>
                <a:latin typeface="Noto Sans SemBd"/>
                <a:ea typeface="Noto Sans SemBd"/>
                <a:cs typeface="Noto Sans SemBd"/>
                <a:sym typeface="Noto Sans SemiBold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200">
                <a:solidFill>
                  <a:srgbClr val="DAEDF5"/>
                </a:solidFill>
                <a:latin typeface="Noto Sans SemBd"/>
                <a:ea typeface="Noto Sans SemBd"/>
                <a:cs typeface="Noto Sans SemBd"/>
                <a:sym typeface="Noto Sans SemiBold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>
                <a:solidFill>
                  <a:srgbClr val="DAEDF5"/>
                </a:solidFill>
                <a:latin typeface="Noto Sans SemBd"/>
                <a:ea typeface="Noto Sans SemBd"/>
                <a:cs typeface="Noto Sans SemBd"/>
                <a:sym typeface="Noto Sans SemiBold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200">
                <a:solidFill>
                  <a:srgbClr val="DAEDF5"/>
                </a:solidFill>
                <a:latin typeface="Noto Sans SemBd"/>
                <a:ea typeface="Noto Sans SemBd"/>
                <a:cs typeface="Noto Sans SemBd"/>
                <a:sym typeface="Noto Sans SemiBold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200">
                <a:solidFill>
                  <a:srgbClr val="DAEDF5"/>
                </a:solidFill>
                <a:latin typeface="Noto Sans SemBd"/>
                <a:ea typeface="Noto Sans SemBd"/>
                <a:cs typeface="Noto Sans SemBd"/>
                <a:sym typeface="Noto Sans SemiBold"/>
              </a:defRPr>
            </a:lvl9pPr>
          </a:lstStyle>
          <a:p>
            <a:endParaRPr dirty="0"/>
          </a:p>
        </p:txBody>
      </p:sp>
      <p:sp>
        <p:nvSpPr>
          <p:cNvPr id="8" name="Content Placeholder 14">
            <a:extLst>
              <a:ext uri="{FF2B5EF4-FFF2-40B4-BE49-F238E27FC236}">
                <a16:creationId xmlns:a16="http://schemas.microsoft.com/office/drawing/2014/main" id="{C2F4F3D4-A3D9-9123-59C7-E593E165870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24366" y="406596"/>
            <a:ext cx="8295243" cy="888633"/>
          </a:xfrm>
        </p:spPr>
        <p:txBody>
          <a:bodyPr>
            <a:normAutofit/>
          </a:bodyPr>
          <a:lstStyle>
            <a:lvl1pPr marL="114300" indent="0">
              <a:buNone/>
              <a:defRPr lang="en-US" sz="1800" b="0" i="0" u="none" strike="noStrike" cap="none" dirty="0">
                <a:solidFill>
                  <a:srgbClr val="000000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  <a:sym typeface="Noto Sans"/>
              </a:defRPr>
            </a:lvl1pPr>
            <a:lvl2pPr marL="596900" indent="0"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054100" indent="0"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511300" indent="0"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1968500" indent="0">
              <a:buNone/>
              <a:defRPr lang="en-US" sz="1800" b="0" i="0" u="none" strike="noStrike" cap="none" dirty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A15615A-8ECA-4A90-1EB1-3CF44C0F341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82625" y="1603375"/>
            <a:ext cx="2405063" cy="2291800"/>
          </a:xfrm>
        </p:spPr>
        <p:txBody>
          <a:bodyPr/>
          <a:lstStyle>
            <a:lvl1pPr marL="114300" indent="0">
              <a:buNone/>
              <a:defRPr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CC0CC5A5-D293-E179-0F95-89F445C989B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369588" y="1603375"/>
            <a:ext cx="2405063" cy="2291250"/>
          </a:xfrm>
        </p:spPr>
        <p:txBody>
          <a:bodyPr/>
          <a:lstStyle>
            <a:lvl1pPr marL="114300" indent="0">
              <a:buNone/>
              <a:defRPr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E3A71025-24C1-4F22-61DB-F5E2E02B4DE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56306" y="1602825"/>
            <a:ext cx="2405063" cy="2291800"/>
          </a:xfrm>
        </p:spPr>
        <p:txBody>
          <a:bodyPr/>
          <a:lstStyle>
            <a:lvl1pPr marL="114300" indent="0">
              <a:buNone/>
              <a:defRPr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185692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pictures and captions" preserve="1" userDrawn="1">
  <p:cSld name="Content- image lef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"/>
          <p:cNvSpPr txBox="1">
            <a:spLocks noGrp="1"/>
          </p:cNvSpPr>
          <p:nvPr>
            <p:ph type="title"/>
          </p:nvPr>
        </p:nvSpPr>
        <p:spPr>
          <a:xfrm>
            <a:off x="609625" y="678000"/>
            <a:ext cx="78516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400" b="0" i="0">
                <a:latin typeface="Poppins" pitchFamily="2" charset="77"/>
                <a:cs typeface="Poppins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9pPr>
          </a:lstStyle>
          <a:p>
            <a:endParaRPr dirty="0"/>
          </a:p>
        </p:txBody>
      </p:sp>
      <p:sp>
        <p:nvSpPr>
          <p:cNvPr id="107" name="Google Shape;107;p10"/>
          <p:cNvSpPr/>
          <p:nvPr/>
        </p:nvSpPr>
        <p:spPr>
          <a:xfrm>
            <a:off x="682825" y="0"/>
            <a:ext cx="2189700" cy="9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Poppins Light" pitchFamily="2" charset="77"/>
              <a:cs typeface="Poppins Light" pitchFamily="2" charset="77"/>
            </a:endParaRPr>
          </a:p>
        </p:txBody>
      </p:sp>
      <p:pic>
        <p:nvPicPr>
          <p:cNvPr id="8" name="Picture 7" descr="A picture containing sky, outdoor, ground, power shovel&#10;&#10;Description automatically generated">
            <a:extLst>
              <a:ext uri="{FF2B5EF4-FFF2-40B4-BE49-F238E27FC236}">
                <a16:creationId xmlns:a16="http://schemas.microsoft.com/office/drawing/2014/main" id="{C4BD2808-8BC2-331C-A3DD-A316943628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25" y="1487857"/>
            <a:ext cx="4093363" cy="3070023"/>
          </a:xfrm>
          <a:prstGeom prst="rect">
            <a:avLst/>
          </a:prstGeom>
        </p:spPr>
      </p:pic>
      <p:sp>
        <p:nvSpPr>
          <p:cNvPr id="2" name="Google Shape;201;p19">
            <a:extLst>
              <a:ext uri="{FF2B5EF4-FFF2-40B4-BE49-F238E27FC236}">
                <a16:creationId xmlns:a16="http://schemas.microsoft.com/office/drawing/2014/main" id="{737605BE-F77E-190D-7F37-266C9F204B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53669" y="1487857"/>
            <a:ext cx="3287700" cy="2860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●"/>
              <a:defRPr sz="1300" b="0" i="0">
                <a:solidFill>
                  <a:schemeClr val="tx1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  <a:sym typeface="Noto Sans Light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endParaRPr dirty="0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7F29267E-0268-7B7E-6D53-9749AC527A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24" y="1487857"/>
            <a:ext cx="4093363" cy="2977643"/>
          </a:xfrm>
        </p:spPr>
        <p:txBody>
          <a:bodyPr/>
          <a:lstStyle>
            <a:lvl1pPr marL="114300" indent="0">
              <a:buNone/>
              <a:defRPr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  <p:pic>
        <p:nvPicPr>
          <p:cNvPr id="4" name="Google Shape;14;p2">
            <a:extLst>
              <a:ext uri="{FF2B5EF4-FFF2-40B4-BE49-F238E27FC236}">
                <a16:creationId xmlns:a16="http://schemas.microsoft.com/office/drawing/2014/main" id="{C0656A26-92AF-4744-BFE2-42A9A19BDBF4}"/>
              </a:ext>
            </a:extLst>
          </p:cNvPr>
          <p:cNvPicPr preferRelativeResize="0"/>
          <p:nvPr userDrawn="1"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03" y="4668946"/>
            <a:ext cx="1006482" cy="474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0783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Content- image righ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/>
          <p:nvPr/>
        </p:nvSpPr>
        <p:spPr>
          <a:xfrm>
            <a:off x="0" y="-25"/>
            <a:ext cx="58965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67" name="Google Shape;67;p7"/>
          <p:cNvSpPr txBox="1">
            <a:spLocks noGrp="1"/>
          </p:cNvSpPr>
          <p:nvPr>
            <p:ph type="title"/>
          </p:nvPr>
        </p:nvSpPr>
        <p:spPr>
          <a:xfrm>
            <a:off x="609625" y="467903"/>
            <a:ext cx="7240200" cy="7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18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9pPr>
          </a:lstStyle>
          <a:p>
            <a:endParaRPr dirty="0"/>
          </a:p>
        </p:txBody>
      </p:sp>
      <p:sp>
        <p:nvSpPr>
          <p:cNvPr id="69" name="Google Shape;69;p7"/>
          <p:cNvSpPr txBox="1">
            <a:spLocks noGrp="1"/>
          </p:cNvSpPr>
          <p:nvPr>
            <p:ph type="body" idx="1"/>
          </p:nvPr>
        </p:nvSpPr>
        <p:spPr>
          <a:xfrm>
            <a:off x="609625" y="1546024"/>
            <a:ext cx="3840678" cy="32807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14300" lvl="0" indent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300" b="0" i="0">
                <a:solidFill>
                  <a:schemeClr val="tx1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  <a:sym typeface="Noto Sans Light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endParaRPr dirty="0"/>
          </a:p>
        </p:txBody>
      </p:sp>
      <p:pic>
        <p:nvPicPr>
          <p:cNvPr id="4" name="Picture 3" descr="A picture containing sky, outdoor, person, person&#10;&#10;Description automatically generated">
            <a:extLst>
              <a:ext uri="{FF2B5EF4-FFF2-40B4-BE49-F238E27FC236}">
                <a16:creationId xmlns:a16="http://schemas.microsoft.com/office/drawing/2014/main" id="{37B8AFC2-0446-F643-0F44-3A62DCBEC6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3698" y="1546024"/>
            <a:ext cx="3741526" cy="3280702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5AB6659-ABB4-73B0-D691-5086FD6ED704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25" y="1310164"/>
            <a:ext cx="4876775" cy="11778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4A1E34B-220D-67A6-93E6-CAAE44B1FC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94238" y="1546225"/>
            <a:ext cx="3751262" cy="3279775"/>
          </a:xfrm>
        </p:spPr>
        <p:txBody>
          <a:bodyPr/>
          <a:lstStyle>
            <a:lvl1pPr marL="114300" indent="0">
              <a:buNone/>
              <a:defRPr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89148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points text" preserve="1" userDrawn="1">
  <p:cSld name="Content- 3 topics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9"/>
          <p:cNvSpPr/>
          <p:nvPr/>
        </p:nvSpPr>
        <p:spPr>
          <a:xfrm>
            <a:off x="4299000" y="0"/>
            <a:ext cx="4845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200" name="Google Shape;200;p19"/>
          <p:cNvSpPr txBox="1">
            <a:spLocks noGrp="1"/>
          </p:cNvSpPr>
          <p:nvPr>
            <p:ph type="title"/>
          </p:nvPr>
        </p:nvSpPr>
        <p:spPr>
          <a:xfrm>
            <a:off x="609624" y="678000"/>
            <a:ext cx="3425427" cy="9628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000" b="0" i="0">
                <a:latin typeface="Poppins" pitchFamily="2" charset="77"/>
                <a:cs typeface="Poppins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9pPr>
          </a:lstStyle>
          <a:p>
            <a:endParaRPr dirty="0"/>
          </a:p>
        </p:txBody>
      </p:sp>
      <p:sp>
        <p:nvSpPr>
          <p:cNvPr id="201" name="Google Shape;201;p19"/>
          <p:cNvSpPr txBox="1">
            <a:spLocks noGrp="1"/>
          </p:cNvSpPr>
          <p:nvPr>
            <p:ph type="body" idx="1"/>
          </p:nvPr>
        </p:nvSpPr>
        <p:spPr>
          <a:xfrm>
            <a:off x="606351" y="1803499"/>
            <a:ext cx="3428700" cy="2860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●"/>
              <a:defRPr sz="1300" b="0" i="0">
                <a:solidFill>
                  <a:schemeClr val="tx1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  <a:sym typeface="Noto Sans Light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endParaRPr dirty="0"/>
          </a:p>
        </p:txBody>
      </p:sp>
      <p:sp>
        <p:nvSpPr>
          <p:cNvPr id="202" name="Google Shape;202;p19"/>
          <p:cNvSpPr txBox="1"/>
          <p:nvPr/>
        </p:nvSpPr>
        <p:spPr>
          <a:xfrm>
            <a:off x="4788526" y="1748063"/>
            <a:ext cx="7251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0" i="0" u="none" strike="noStrike" cap="none" dirty="0">
                <a:solidFill>
                  <a:schemeClr val="tx1"/>
                </a:solidFill>
                <a:latin typeface="Poppins Light" pitchFamily="2" charset="77"/>
                <a:ea typeface="Noto Sans Light" panose="020B0402040504020204" pitchFamily="34" charset="0"/>
                <a:cs typeface="Poppins Light" pitchFamily="2" charset="77"/>
                <a:sym typeface="Noto Sans Light"/>
              </a:rPr>
              <a:t>01</a:t>
            </a:r>
            <a:endParaRPr sz="2000" b="0" i="0" u="none" strike="noStrike" cap="none" dirty="0">
              <a:solidFill>
                <a:schemeClr val="tx1"/>
              </a:solidFill>
              <a:latin typeface="Poppins Light" pitchFamily="2" charset="77"/>
              <a:ea typeface="Noto Sans Light" panose="020B0402040504020204" pitchFamily="34" charset="0"/>
              <a:cs typeface="Poppins Light" pitchFamily="2" charset="77"/>
              <a:sym typeface="Noto Sans Light"/>
            </a:endParaRPr>
          </a:p>
        </p:txBody>
      </p:sp>
      <p:cxnSp>
        <p:nvCxnSpPr>
          <p:cNvPr id="203" name="Google Shape;203;p19"/>
          <p:cNvCxnSpPr/>
          <p:nvPr/>
        </p:nvCxnSpPr>
        <p:spPr>
          <a:xfrm>
            <a:off x="6762825" y="1773125"/>
            <a:ext cx="0" cy="7554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4" name="Google Shape;204;p19"/>
          <p:cNvSpPr txBox="1"/>
          <p:nvPr/>
        </p:nvSpPr>
        <p:spPr>
          <a:xfrm>
            <a:off x="4805800" y="2791100"/>
            <a:ext cx="7251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3200" b="0" i="0" u="none" strike="noStrike" cap="none" dirty="0">
                <a:solidFill>
                  <a:schemeClr val="tx1"/>
                </a:solidFill>
                <a:latin typeface="Poppins Light" pitchFamily="2" charset="77"/>
                <a:ea typeface="Noto Sans Light" panose="020B0402040504020204" pitchFamily="34" charset="0"/>
                <a:cs typeface="Poppins Light" pitchFamily="2" charset="77"/>
                <a:sym typeface="Noto Sans Light"/>
              </a:rPr>
              <a:t>02</a:t>
            </a:r>
            <a:endParaRPr sz="3200" b="0" i="0" u="none" strike="noStrike" cap="none" dirty="0">
              <a:solidFill>
                <a:schemeClr val="tx1"/>
              </a:solidFill>
              <a:latin typeface="Poppins Light" pitchFamily="2" charset="77"/>
              <a:ea typeface="Noto Sans Light" panose="020B0402040504020204" pitchFamily="34" charset="0"/>
              <a:cs typeface="Poppins Light" pitchFamily="2" charset="77"/>
              <a:sym typeface="Noto Sans Light"/>
            </a:endParaRPr>
          </a:p>
        </p:txBody>
      </p:sp>
      <p:sp>
        <p:nvSpPr>
          <p:cNvPr id="205" name="Google Shape;205;p19"/>
          <p:cNvSpPr txBox="1"/>
          <p:nvPr/>
        </p:nvSpPr>
        <p:spPr>
          <a:xfrm>
            <a:off x="4805800" y="3897125"/>
            <a:ext cx="7251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0" i="0" u="none" strike="noStrike" cap="none" dirty="0">
                <a:solidFill>
                  <a:schemeClr val="tx1"/>
                </a:solidFill>
                <a:latin typeface="Poppins Light" pitchFamily="2" charset="77"/>
                <a:ea typeface="Noto Sans Light" panose="020B0402040504020204" pitchFamily="34" charset="0"/>
                <a:cs typeface="Poppins Light" pitchFamily="2" charset="77"/>
                <a:sym typeface="Noto Sans Light"/>
              </a:rPr>
              <a:t>03</a:t>
            </a:r>
            <a:endParaRPr sz="3200" b="0" i="0" u="none" strike="noStrike" cap="none" dirty="0">
              <a:solidFill>
                <a:schemeClr val="tx1"/>
              </a:solidFill>
              <a:latin typeface="Poppins Light" pitchFamily="2" charset="77"/>
              <a:ea typeface="Noto Sans Light" panose="020B0402040504020204" pitchFamily="34" charset="0"/>
              <a:cs typeface="Poppins Light" pitchFamily="2" charset="77"/>
              <a:sym typeface="Noto Sans Light"/>
            </a:endParaRPr>
          </a:p>
        </p:txBody>
      </p:sp>
      <p:cxnSp>
        <p:nvCxnSpPr>
          <p:cNvPr id="206" name="Google Shape;206;p19"/>
          <p:cNvCxnSpPr/>
          <p:nvPr/>
        </p:nvCxnSpPr>
        <p:spPr>
          <a:xfrm>
            <a:off x="6762825" y="2825300"/>
            <a:ext cx="0" cy="7554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7" name="Google Shape;207;p19"/>
          <p:cNvCxnSpPr/>
          <p:nvPr/>
        </p:nvCxnSpPr>
        <p:spPr>
          <a:xfrm>
            <a:off x="6762825" y="3877475"/>
            <a:ext cx="0" cy="7554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2" name="Google Shape;212;p19"/>
          <p:cNvSpPr txBox="1">
            <a:spLocks noGrp="1"/>
          </p:cNvSpPr>
          <p:nvPr>
            <p:ph type="body" idx="4"/>
          </p:nvPr>
        </p:nvSpPr>
        <p:spPr>
          <a:xfrm>
            <a:off x="5645600" y="1773125"/>
            <a:ext cx="1003200" cy="6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14300" lvl="0" indent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300" b="1" i="0">
                <a:latin typeface="Poppins" pitchFamily="2" charset="77"/>
                <a:ea typeface="Noto Sans SemBd"/>
                <a:cs typeface="Poppins" pitchFamily="2" charset="77"/>
                <a:sym typeface="Noto Sans SemiBold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latin typeface="Noto Sans SemBd"/>
                <a:ea typeface="Noto Sans SemBd"/>
                <a:cs typeface="Noto Sans SemBd"/>
                <a:sym typeface="Noto Sans SemiBold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latin typeface="Noto Sans SemBd"/>
                <a:ea typeface="Noto Sans SemBd"/>
                <a:cs typeface="Noto Sans SemBd"/>
                <a:sym typeface="Noto Sans SemiBold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>
                <a:latin typeface="Noto Sans SemBd"/>
                <a:ea typeface="Noto Sans SemBd"/>
                <a:cs typeface="Noto Sans SemBd"/>
                <a:sym typeface="Noto Sans SemiBold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latin typeface="Noto Sans SemBd"/>
                <a:ea typeface="Noto Sans SemBd"/>
                <a:cs typeface="Noto Sans SemBd"/>
                <a:sym typeface="Noto Sans SemiBold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latin typeface="Noto Sans SemBd"/>
                <a:ea typeface="Noto Sans SemBd"/>
                <a:cs typeface="Noto Sans SemBd"/>
                <a:sym typeface="Noto Sans SemiBold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>
                <a:latin typeface="Noto Sans SemBd"/>
                <a:ea typeface="Noto Sans SemBd"/>
                <a:cs typeface="Noto Sans SemBd"/>
                <a:sym typeface="Noto Sans SemiBold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latin typeface="Noto Sans SemBd"/>
                <a:ea typeface="Noto Sans SemBd"/>
                <a:cs typeface="Noto Sans SemBd"/>
                <a:sym typeface="Noto Sans SemiBold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latin typeface="Noto Sans SemBd"/>
                <a:ea typeface="Noto Sans SemBd"/>
                <a:cs typeface="Noto Sans SemBd"/>
                <a:sym typeface="Noto Sans SemiBold"/>
              </a:defRPr>
            </a:lvl9pPr>
          </a:lstStyle>
          <a:p>
            <a:endParaRPr dirty="0"/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5"/>
          </p:nvPr>
        </p:nvSpPr>
        <p:spPr>
          <a:xfrm>
            <a:off x="5645600" y="2825900"/>
            <a:ext cx="1003200" cy="6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14300" lvl="0" indent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300" b="1" i="0">
                <a:latin typeface="Poppins" pitchFamily="2" charset="77"/>
                <a:ea typeface="Noto Sans SemBd"/>
                <a:cs typeface="Poppins" pitchFamily="2" charset="77"/>
                <a:sym typeface="Noto Sans SemiBold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latin typeface="Noto Sans SemBd"/>
                <a:ea typeface="Noto Sans SemBd"/>
                <a:cs typeface="Noto Sans SemBd"/>
                <a:sym typeface="Noto Sans SemiBold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latin typeface="Noto Sans SemBd"/>
                <a:ea typeface="Noto Sans SemBd"/>
                <a:cs typeface="Noto Sans SemBd"/>
                <a:sym typeface="Noto Sans SemiBold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>
                <a:latin typeface="Noto Sans SemBd"/>
                <a:ea typeface="Noto Sans SemBd"/>
                <a:cs typeface="Noto Sans SemBd"/>
                <a:sym typeface="Noto Sans SemiBold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latin typeface="Noto Sans SemBd"/>
                <a:ea typeface="Noto Sans SemBd"/>
                <a:cs typeface="Noto Sans SemBd"/>
                <a:sym typeface="Noto Sans SemiBold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latin typeface="Noto Sans SemBd"/>
                <a:ea typeface="Noto Sans SemBd"/>
                <a:cs typeface="Noto Sans SemBd"/>
                <a:sym typeface="Noto Sans SemiBold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>
                <a:latin typeface="Noto Sans SemBd"/>
                <a:ea typeface="Noto Sans SemBd"/>
                <a:cs typeface="Noto Sans SemBd"/>
                <a:sym typeface="Noto Sans SemiBold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latin typeface="Noto Sans SemBd"/>
                <a:ea typeface="Noto Sans SemBd"/>
                <a:cs typeface="Noto Sans SemBd"/>
                <a:sym typeface="Noto Sans SemiBold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latin typeface="Noto Sans SemBd"/>
                <a:ea typeface="Noto Sans SemBd"/>
                <a:cs typeface="Noto Sans SemBd"/>
                <a:sym typeface="Noto Sans SemiBold"/>
              </a:defRPr>
            </a:lvl9pPr>
          </a:lstStyle>
          <a:p>
            <a:endParaRPr dirty="0"/>
          </a:p>
        </p:txBody>
      </p:sp>
      <p:sp>
        <p:nvSpPr>
          <p:cNvPr id="214" name="Google Shape;214;p19"/>
          <p:cNvSpPr txBox="1">
            <a:spLocks noGrp="1"/>
          </p:cNvSpPr>
          <p:nvPr>
            <p:ph type="body" idx="6"/>
          </p:nvPr>
        </p:nvSpPr>
        <p:spPr>
          <a:xfrm>
            <a:off x="5645600" y="3908825"/>
            <a:ext cx="1003200" cy="6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14300" lvl="0" indent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300" b="1" i="0">
                <a:latin typeface="Poppins" pitchFamily="2" charset="77"/>
                <a:ea typeface="Noto Sans SemBd"/>
                <a:cs typeface="Poppins" pitchFamily="2" charset="77"/>
                <a:sym typeface="Noto Sans SemiBold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latin typeface="Noto Sans SemBd"/>
                <a:ea typeface="Noto Sans SemBd"/>
                <a:cs typeface="Noto Sans SemBd"/>
                <a:sym typeface="Noto Sans SemiBold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latin typeface="Noto Sans SemBd"/>
                <a:ea typeface="Noto Sans SemBd"/>
                <a:cs typeface="Noto Sans SemBd"/>
                <a:sym typeface="Noto Sans SemiBold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>
                <a:latin typeface="Noto Sans SemBd"/>
                <a:ea typeface="Noto Sans SemBd"/>
                <a:cs typeface="Noto Sans SemBd"/>
                <a:sym typeface="Noto Sans SemiBold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latin typeface="Noto Sans SemBd"/>
                <a:ea typeface="Noto Sans SemBd"/>
                <a:cs typeface="Noto Sans SemBd"/>
                <a:sym typeface="Noto Sans SemiBold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latin typeface="Noto Sans SemBd"/>
                <a:ea typeface="Noto Sans SemBd"/>
                <a:cs typeface="Noto Sans SemBd"/>
                <a:sym typeface="Noto Sans SemiBold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>
                <a:latin typeface="Noto Sans SemBd"/>
                <a:ea typeface="Noto Sans SemBd"/>
                <a:cs typeface="Noto Sans SemBd"/>
                <a:sym typeface="Noto Sans SemiBold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latin typeface="Noto Sans SemBd"/>
                <a:ea typeface="Noto Sans SemBd"/>
                <a:cs typeface="Noto Sans SemBd"/>
                <a:sym typeface="Noto Sans SemiBold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latin typeface="Noto Sans SemBd"/>
                <a:ea typeface="Noto Sans SemBd"/>
                <a:cs typeface="Noto Sans SemBd"/>
                <a:sym typeface="Noto Sans SemiBold"/>
              </a:defRPr>
            </a:lvl9pPr>
          </a:lstStyle>
          <a:p>
            <a:endParaRPr dirty="0"/>
          </a:p>
        </p:txBody>
      </p:sp>
      <p:sp>
        <p:nvSpPr>
          <p:cNvPr id="215" name="Google Shape;215;p19"/>
          <p:cNvSpPr txBox="1">
            <a:spLocks noGrp="1"/>
          </p:cNvSpPr>
          <p:nvPr>
            <p:ph type="body" idx="7"/>
          </p:nvPr>
        </p:nvSpPr>
        <p:spPr>
          <a:xfrm>
            <a:off x="7026775" y="1773125"/>
            <a:ext cx="1445700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14300" lvl="0" indent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100" b="0" i="0">
                <a:latin typeface="Poppins" pitchFamily="2" charset="77"/>
                <a:ea typeface="Noto Sans Light"/>
                <a:cs typeface="Poppins" pitchFamily="2" charset="77"/>
                <a:sym typeface="Noto Sans Light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endParaRPr dirty="0"/>
          </a:p>
        </p:txBody>
      </p:sp>
      <p:sp>
        <p:nvSpPr>
          <p:cNvPr id="216" name="Google Shape;216;p19"/>
          <p:cNvSpPr txBox="1">
            <a:spLocks noGrp="1"/>
          </p:cNvSpPr>
          <p:nvPr>
            <p:ph type="body" idx="8"/>
          </p:nvPr>
        </p:nvSpPr>
        <p:spPr>
          <a:xfrm>
            <a:off x="7026775" y="2840975"/>
            <a:ext cx="1445700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14300" lvl="0" indent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100" b="0" i="0">
                <a:latin typeface="Poppins" pitchFamily="2" charset="77"/>
                <a:ea typeface="Noto Sans Light"/>
                <a:cs typeface="Poppins" pitchFamily="2" charset="77"/>
                <a:sym typeface="Noto Sans Light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endParaRPr dirty="0"/>
          </a:p>
        </p:txBody>
      </p:sp>
      <p:sp>
        <p:nvSpPr>
          <p:cNvPr id="217" name="Google Shape;217;p19"/>
          <p:cNvSpPr txBox="1">
            <a:spLocks noGrp="1"/>
          </p:cNvSpPr>
          <p:nvPr>
            <p:ph type="body" idx="9"/>
          </p:nvPr>
        </p:nvSpPr>
        <p:spPr>
          <a:xfrm>
            <a:off x="7026775" y="3908825"/>
            <a:ext cx="1445700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14300" lvl="0" indent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100" b="0" i="0">
                <a:latin typeface="Poppins" pitchFamily="2" charset="77"/>
                <a:ea typeface="Noto Sans Light"/>
                <a:cs typeface="Poppins" pitchFamily="2" charset="77"/>
                <a:sym typeface="Noto Sans Light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13281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points text" preserve="1" userDrawn="1">
  <p:cSld name="1_Three points text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9"/>
          <p:cNvSpPr/>
          <p:nvPr/>
        </p:nvSpPr>
        <p:spPr>
          <a:xfrm>
            <a:off x="4299000" y="0"/>
            <a:ext cx="4845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200" name="Google Shape;200;p19"/>
          <p:cNvSpPr txBox="1">
            <a:spLocks noGrp="1"/>
          </p:cNvSpPr>
          <p:nvPr>
            <p:ph type="title"/>
          </p:nvPr>
        </p:nvSpPr>
        <p:spPr>
          <a:xfrm>
            <a:off x="609624" y="678000"/>
            <a:ext cx="3425427" cy="9628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000" b="0" i="0">
                <a:latin typeface="Poppins" pitchFamily="2" charset="77"/>
                <a:cs typeface="Poppins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9pPr>
          </a:lstStyle>
          <a:p>
            <a:endParaRPr dirty="0"/>
          </a:p>
        </p:txBody>
      </p:sp>
      <p:sp>
        <p:nvSpPr>
          <p:cNvPr id="201" name="Google Shape;201;p19"/>
          <p:cNvSpPr txBox="1">
            <a:spLocks noGrp="1"/>
          </p:cNvSpPr>
          <p:nvPr>
            <p:ph type="body" idx="1"/>
          </p:nvPr>
        </p:nvSpPr>
        <p:spPr>
          <a:xfrm>
            <a:off x="606351" y="1803499"/>
            <a:ext cx="3428700" cy="2860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●"/>
              <a:defRPr sz="1300" b="0" i="0">
                <a:solidFill>
                  <a:schemeClr val="tx1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  <a:sym typeface="Noto Sans Light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4277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central picture" preserve="1" userDrawn="1">
  <p:cSld name="Content - 4 topics with image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6F567EC-856B-B2D7-5B9C-24869FA9DBE0}"/>
              </a:ext>
            </a:extLst>
          </p:cNvPr>
          <p:cNvSpPr/>
          <p:nvPr userDrawn="1"/>
        </p:nvSpPr>
        <p:spPr>
          <a:xfrm>
            <a:off x="377684" y="1055266"/>
            <a:ext cx="2111298" cy="172472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252F9F-6681-F583-A28C-3B58EBDF15E5}"/>
              </a:ext>
            </a:extLst>
          </p:cNvPr>
          <p:cNvSpPr/>
          <p:nvPr userDrawn="1"/>
        </p:nvSpPr>
        <p:spPr>
          <a:xfrm>
            <a:off x="2488982" y="1055266"/>
            <a:ext cx="2111298" cy="17247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440"/>
              </a:lnSpc>
            </a:pPr>
            <a:endParaRPr lang="en-US" sz="1400" b="0" i="0" dirty="0">
              <a:solidFill>
                <a:srgbClr val="172535"/>
              </a:solidFill>
              <a:latin typeface="Poppins Light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F08538-6ADD-4F97-8FFF-773ECA6917EA}"/>
              </a:ext>
            </a:extLst>
          </p:cNvPr>
          <p:cNvSpPr/>
          <p:nvPr userDrawn="1"/>
        </p:nvSpPr>
        <p:spPr>
          <a:xfrm>
            <a:off x="377684" y="2765120"/>
            <a:ext cx="2111298" cy="17247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rgbClr val="7FC2CC"/>
              </a:solidFill>
              <a:latin typeface="Poppins Light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5CE5FB-D9DA-C424-7441-C3A622C67FCE}"/>
              </a:ext>
            </a:extLst>
          </p:cNvPr>
          <p:cNvSpPr/>
          <p:nvPr userDrawn="1"/>
        </p:nvSpPr>
        <p:spPr>
          <a:xfrm>
            <a:off x="2488982" y="2765120"/>
            <a:ext cx="2111298" cy="172472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1DD9CA-90A1-FDC6-4A3D-5CE6F30C2DD5}"/>
              </a:ext>
            </a:extLst>
          </p:cNvPr>
          <p:cNvSpPr/>
          <p:nvPr userDrawn="1"/>
        </p:nvSpPr>
        <p:spPr>
          <a:xfrm>
            <a:off x="4591159" y="1055266"/>
            <a:ext cx="2111298" cy="172472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D88FFC-CA53-B919-0BB3-42DC1990E51D}"/>
              </a:ext>
            </a:extLst>
          </p:cNvPr>
          <p:cNvSpPr/>
          <p:nvPr userDrawn="1"/>
        </p:nvSpPr>
        <p:spPr>
          <a:xfrm>
            <a:off x="4591159" y="2765120"/>
            <a:ext cx="2111298" cy="17247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rgbClr val="E8E7E3"/>
              </a:solidFill>
              <a:latin typeface="Poppins Light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7AFDBF-8BE7-B9D3-58A7-D9B30F5FED8F}"/>
              </a:ext>
            </a:extLst>
          </p:cNvPr>
          <p:cNvSpPr/>
          <p:nvPr userDrawn="1"/>
        </p:nvSpPr>
        <p:spPr>
          <a:xfrm>
            <a:off x="6702763" y="1055266"/>
            <a:ext cx="2111298" cy="172472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1B612B-BC90-9211-209B-512D3B1B0450}"/>
              </a:ext>
            </a:extLst>
          </p:cNvPr>
          <p:cNvSpPr/>
          <p:nvPr userDrawn="1"/>
        </p:nvSpPr>
        <p:spPr>
          <a:xfrm>
            <a:off x="6702763" y="2765120"/>
            <a:ext cx="2111298" cy="172472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1E256CD8-9D8A-004C-73C3-3D0F67F32131}"/>
              </a:ext>
            </a:extLst>
          </p:cNvPr>
          <p:cNvSpPr txBox="1"/>
          <p:nvPr userDrawn="1"/>
        </p:nvSpPr>
        <p:spPr>
          <a:xfrm>
            <a:off x="307442" y="2768811"/>
            <a:ext cx="616386" cy="435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60"/>
              </a:lnSpc>
            </a:pPr>
            <a:r>
              <a:rPr lang="en-US" sz="2000" b="0" i="0" dirty="0">
                <a:solidFill>
                  <a:schemeClr val="tx1"/>
                </a:solidFill>
                <a:latin typeface="Poppins Light" pitchFamily="2" charset="77"/>
                <a:ea typeface="Noto Sans Light" panose="020B0402040504020204" pitchFamily="34" charset="0"/>
                <a:cs typeface="Poppins Light" pitchFamily="2" charset="77"/>
              </a:rPr>
              <a:t>01</a:t>
            </a: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AA377B02-4E11-B3F1-8F9A-51E7B410FCD5}"/>
              </a:ext>
            </a:extLst>
          </p:cNvPr>
          <p:cNvSpPr txBox="1"/>
          <p:nvPr userDrawn="1"/>
        </p:nvSpPr>
        <p:spPr>
          <a:xfrm>
            <a:off x="2451817" y="1051520"/>
            <a:ext cx="616386" cy="435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60"/>
              </a:lnSpc>
            </a:pPr>
            <a:r>
              <a:rPr lang="en-US" sz="2000" b="0" i="0" dirty="0">
                <a:solidFill>
                  <a:schemeClr val="bg1"/>
                </a:solidFill>
                <a:latin typeface="Poppins Light" pitchFamily="2" charset="77"/>
                <a:ea typeface="Noto Sans Light" panose="020B0402040504020204" pitchFamily="34" charset="0"/>
                <a:cs typeface="Poppins Light" pitchFamily="2" charset="77"/>
              </a:rPr>
              <a:t>02</a:t>
            </a:r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AEA0D0CE-195E-3EA6-6A4F-E6C9476A9AB6}"/>
              </a:ext>
            </a:extLst>
          </p:cNvPr>
          <p:cNvSpPr txBox="1"/>
          <p:nvPr userDrawn="1"/>
        </p:nvSpPr>
        <p:spPr>
          <a:xfrm>
            <a:off x="4553457" y="2762310"/>
            <a:ext cx="616386" cy="435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60"/>
              </a:lnSpc>
            </a:pPr>
            <a:r>
              <a:rPr lang="en-US" sz="2000" b="0" i="0" dirty="0">
                <a:solidFill>
                  <a:schemeClr val="tx1"/>
                </a:solidFill>
                <a:latin typeface="Poppins Light" pitchFamily="2" charset="77"/>
                <a:ea typeface="Noto Sans Light" panose="020B0402040504020204" pitchFamily="34" charset="0"/>
                <a:cs typeface="Poppins Light" pitchFamily="2" charset="77"/>
              </a:rPr>
              <a:t>03</a:t>
            </a: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46AAE080-AD6D-FA8B-6664-9590349EE7B6}"/>
              </a:ext>
            </a:extLst>
          </p:cNvPr>
          <p:cNvSpPr txBox="1"/>
          <p:nvPr userDrawn="1"/>
        </p:nvSpPr>
        <p:spPr>
          <a:xfrm>
            <a:off x="6655018" y="1070377"/>
            <a:ext cx="616386" cy="435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60"/>
              </a:lnSpc>
            </a:pPr>
            <a:r>
              <a:rPr lang="en-US" sz="2000" b="0" i="0" dirty="0">
                <a:solidFill>
                  <a:schemeClr val="tx1"/>
                </a:solidFill>
                <a:latin typeface="Poppins Light" pitchFamily="2" charset="77"/>
                <a:ea typeface="Noto Sans Light" panose="020B0402040504020204" pitchFamily="34" charset="0"/>
                <a:cs typeface="Poppins Light" pitchFamily="2" charset="77"/>
              </a:rPr>
              <a:t>04</a:t>
            </a:r>
          </a:p>
        </p:txBody>
      </p:sp>
      <p:pic>
        <p:nvPicPr>
          <p:cNvPr id="26" name="Google Shape;14;p2">
            <a:extLst>
              <a:ext uri="{FF2B5EF4-FFF2-40B4-BE49-F238E27FC236}">
                <a16:creationId xmlns:a16="http://schemas.microsoft.com/office/drawing/2014/main" id="{3730E980-0F26-3424-618F-26BF5025F31F}"/>
              </a:ext>
            </a:extLst>
          </p:cNvPr>
          <p:cNvPicPr preferRelativeResize="0"/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03" y="4668946"/>
            <a:ext cx="1006482" cy="47455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E66B23-42D3-DA17-53D8-114154CF19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5155" y="370123"/>
            <a:ext cx="8599651" cy="657470"/>
          </a:xfrm>
        </p:spPr>
        <p:txBody>
          <a:bodyPr/>
          <a:lstStyle>
            <a:lvl1pPr marL="114300" indent="0">
              <a:buNone/>
              <a:defRPr lang="en-US" sz="2400" b="0" i="0" u="none" strike="noStrike" cap="none" dirty="0" smtClean="0">
                <a:solidFill>
                  <a:srgbClr val="000000"/>
                </a:solidFill>
                <a:latin typeface="Poppins Light" pitchFamily="2" charset="77"/>
                <a:ea typeface="Noto Sans"/>
                <a:cs typeface="Poppins Light" pitchFamily="2" charset="77"/>
                <a:sym typeface="Noto Sans"/>
              </a:defRPr>
            </a:lvl1pPr>
            <a:lvl2pPr marL="596900" indent="0">
              <a:buNone/>
              <a:defRPr lang="en-US" sz="2400" b="0" i="0" u="none" strike="noStrike" cap="none" dirty="0" smtClean="0">
                <a:solidFill>
                  <a:srgbClr val="000000"/>
                </a:solidFill>
                <a:latin typeface="Poppins Light" pitchFamily="2" charset="77"/>
                <a:ea typeface="Noto Sans"/>
                <a:cs typeface="Poppins Light" pitchFamily="2" charset="77"/>
                <a:sym typeface="Noto Sans"/>
              </a:defRPr>
            </a:lvl2pPr>
            <a:lvl3pPr marL="1054100" indent="0">
              <a:buNone/>
              <a:defRPr lang="en-US" sz="2400" b="0" i="0" u="none" strike="noStrike" cap="none" dirty="0" smtClean="0">
                <a:solidFill>
                  <a:srgbClr val="000000"/>
                </a:solidFill>
                <a:latin typeface="Poppins Light" pitchFamily="2" charset="77"/>
                <a:ea typeface="Noto Sans"/>
                <a:cs typeface="Poppins Light" pitchFamily="2" charset="77"/>
                <a:sym typeface="Noto Sans"/>
              </a:defRPr>
            </a:lvl3pPr>
            <a:lvl4pPr marL="1511300" indent="0">
              <a:buNone/>
              <a:defRPr lang="en-US" sz="2400" b="0" i="0" u="none" strike="noStrike" cap="none" dirty="0" smtClean="0">
                <a:solidFill>
                  <a:srgbClr val="000000"/>
                </a:solidFill>
                <a:latin typeface="Poppins Light" pitchFamily="2" charset="77"/>
                <a:ea typeface="Noto Sans"/>
                <a:cs typeface="Poppins Light" pitchFamily="2" charset="77"/>
                <a:sym typeface="Noto Sans"/>
              </a:defRPr>
            </a:lvl4pPr>
            <a:lvl5pPr marL="1968500" indent="0">
              <a:buNone/>
              <a:defRPr lang="en-US" sz="2400" b="0" i="0" u="none" strike="noStrike" cap="none" dirty="0">
                <a:solidFill>
                  <a:srgbClr val="000000"/>
                </a:solidFill>
                <a:latin typeface="Poppins Light" pitchFamily="2" charset="77"/>
                <a:ea typeface="Noto Sans"/>
                <a:cs typeface="Poppins Light" pitchFamily="2" charset="77"/>
                <a:sym typeface="Noto Sans"/>
              </a:defRPr>
            </a:lvl5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DB85072-0789-00BE-1D17-88BD6FCC15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7500" y="3133762"/>
            <a:ext cx="1794132" cy="1151421"/>
          </a:xfrm>
        </p:spPr>
        <p:txBody>
          <a:bodyPr>
            <a:normAutofit/>
          </a:bodyPr>
          <a:lstStyle>
            <a:lvl1pPr marL="114300" indent="0">
              <a:buNone/>
              <a:defRPr lang="en-US" sz="1100" b="0" i="0" u="none" strike="noStrike" cap="none" dirty="0">
                <a:solidFill>
                  <a:srgbClr val="172535"/>
                </a:solidFill>
                <a:latin typeface="Poppins Light" pitchFamily="2" charset="77"/>
                <a:ea typeface="Poppins Light" pitchFamily="2" charset="77"/>
                <a:cs typeface="Poppins Light" pitchFamily="2" charset="77"/>
                <a:sym typeface="Arial"/>
              </a:defRPr>
            </a:lvl1pPr>
            <a:lvl2pPr marL="596900" indent="0">
              <a:buNone/>
              <a:defRPr lang="en-US" sz="2400" b="0" i="0" u="none" strike="noStrike" cap="none" dirty="0" smtClean="0">
                <a:solidFill>
                  <a:srgbClr val="000000"/>
                </a:solidFill>
                <a:latin typeface="Poppins Light" pitchFamily="2" charset="77"/>
                <a:ea typeface="Noto Sans"/>
                <a:cs typeface="Poppins Light" pitchFamily="2" charset="77"/>
                <a:sym typeface="Noto Sans"/>
              </a:defRPr>
            </a:lvl2pPr>
            <a:lvl3pPr marL="1054100" indent="0">
              <a:buNone/>
              <a:defRPr lang="en-US" sz="2400" b="0" i="0" u="none" strike="noStrike" cap="none" dirty="0" smtClean="0">
                <a:solidFill>
                  <a:srgbClr val="000000"/>
                </a:solidFill>
                <a:latin typeface="Poppins Light" pitchFamily="2" charset="77"/>
                <a:ea typeface="Noto Sans"/>
                <a:cs typeface="Poppins Light" pitchFamily="2" charset="77"/>
                <a:sym typeface="Noto Sans"/>
              </a:defRPr>
            </a:lvl3pPr>
            <a:lvl4pPr marL="1511300" indent="0">
              <a:buNone/>
              <a:defRPr lang="en-US" sz="2400" b="0" i="0" u="none" strike="noStrike" cap="none" dirty="0" smtClean="0">
                <a:solidFill>
                  <a:srgbClr val="000000"/>
                </a:solidFill>
                <a:latin typeface="Poppins Light" pitchFamily="2" charset="77"/>
                <a:ea typeface="Noto Sans"/>
                <a:cs typeface="Poppins Light" pitchFamily="2" charset="77"/>
                <a:sym typeface="Noto Sans"/>
              </a:defRPr>
            </a:lvl4pPr>
            <a:lvl5pPr marL="1968500" indent="0">
              <a:buNone/>
              <a:defRPr lang="en-US" sz="2400" b="0" i="0" u="none" strike="noStrike" cap="none" dirty="0">
                <a:solidFill>
                  <a:srgbClr val="000000"/>
                </a:solidFill>
                <a:latin typeface="Poppins Light" pitchFamily="2" charset="77"/>
                <a:ea typeface="Noto Sans"/>
                <a:cs typeface="Poppins Light" pitchFamily="2" charset="77"/>
                <a:sym typeface="Noto Sans"/>
              </a:defRPr>
            </a:lvl5pPr>
          </a:lstStyle>
          <a:p>
            <a:pPr lvl="0"/>
            <a:r>
              <a:rPr lang="en-US" dirty="0"/>
              <a:t>Click to edit content box number one.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B62F9CDE-FE4E-0D26-C670-8EBD71F697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58612" y="1424493"/>
            <a:ext cx="1794132" cy="1151421"/>
          </a:xfrm>
        </p:spPr>
        <p:txBody>
          <a:bodyPr>
            <a:normAutofit/>
          </a:bodyPr>
          <a:lstStyle>
            <a:lvl1pPr marL="114300" indent="0">
              <a:buNone/>
              <a:defRPr lang="en-US" sz="1100" b="0" i="0" u="none" strike="noStrike" cap="none" dirty="0">
                <a:solidFill>
                  <a:schemeClr val="bg1"/>
                </a:solidFill>
                <a:latin typeface="Poppins Light" pitchFamily="2" charset="77"/>
                <a:ea typeface="Poppins Light" pitchFamily="2" charset="77"/>
                <a:cs typeface="Poppins Light" pitchFamily="2" charset="77"/>
                <a:sym typeface="Arial"/>
              </a:defRPr>
            </a:lvl1pPr>
            <a:lvl2pPr marL="596900" indent="0">
              <a:buNone/>
              <a:defRPr lang="en-US" sz="2400" b="0" i="0" u="none" strike="noStrike" cap="none" dirty="0" smtClean="0">
                <a:solidFill>
                  <a:srgbClr val="000000"/>
                </a:solidFill>
                <a:latin typeface="Poppins Light" pitchFamily="2" charset="77"/>
                <a:ea typeface="Noto Sans"/>
                <a:cs typeface="Poppins Light" pitchFamily="2" charset="77"/>
                <a:sym typeface="Noto Sans"/>
              </a:defRPr>
            </a:lvl2pPr>
            <a:lvl3pPr marL="1054100" indent="0">
              <a:buNone/>
              <a:defRPr lang="en-US" sz="2400" b="0" i="0" u="none" strike="noStrike" cap="none" dirty="0" smtClean="0">
                <a:solidFill>
                  <a:srgbClr val="000000"/>
                </a:solidFill>
                <a:latin typeface="Poppins Light" pitchFamily="2" charset="77"/>
                <a:ea typeface="Noto Sans"/>
                <a:cs typeface="Poppins Light" pitchFamily="2" charset="77"/>
                <a:sym typeface="Noto Sans"/>
              </a:defRPr>
            </a:lvl3pPr>
            <a:lvl4pPr marL="1511300" indent="0">
              <a:buNone/>
              <a:defRPr lang="en-US" sz="2400" b="0" i="0" u="none" strike="noStrike" cap="none" dirty="0" smtClean="0">
                <a:solidFill>
                  <a:srgbClr val="000000"/>
                </a:solidFill>
                <a:latin typeface="Poppins Light" pitchFamily="2" charset="77"/>
                <a:ea typeface="Noto Sans"/>
                <a:cs typeface="Poppins Light" pitchFamily="2" charset="77"/>
                <a:sym typeface="Noto Sans"/>
              </a:defRPr>
            </a:lvl4pPr>
            <a:lvl5pPr marL="1968500" indent="0">
              <a:buNone/>
              <a:defRPr lang="en-US" sz="2400" b="0" i="0" u="none" strike="noStrike" cap="none" dirty="0">
                <a:solidFill>
                  <a:srgbClr val="000000"/>
                </a:solidFill>
                <a:latin typeface="Poppins Light" pitchFamily="2" charset="77"/>
                <a:ea typeface="Noto Sans"/>
                <a:cs typeface="Poppins Light" pitchFamily="2" charset="77"/>
                <a:sym typeface="Noto Sans"/>
              </a:defRPr>
            </a:lvl5pPr>
          </a:lstStyle>
          <a:p>
            <a:pPr lvl="0"/>
            <a:r>
              <a:rPr lang="en-US" dirty="0"/>
              <a:t>Click to edit content box number two.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9720F89-D083-D857-18B3-81F45EA3F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9650" y="3128917"/>
            <a:ext cx="1794132" cy="1151421"/>
          </a:xfrm>
        </p:spPr>
        <p:txBody>
          <a:bodyPr>
            <a:normAutofit/>
          </a:bodyPr>
          <a:lstStyle>
            <a:lvl1pPr marL="114300" indent="0">
              <a:buNone/>
              <a:defRPr lang="en-US" sz="1100" b="0" i="0" u="none" strike="noStrike" cap="none" dirty="0">
                <a:solidFill>
                  <a:srgbClr val="172535"/>
                </a:solidFill>
                <a:latin typeface="Poppins Light" pitchFamily="2" charset="77"/>
                <a:ea typeface="Poppins Light" pitchFamily="2" charset="77"/>
                <a:cs typeface="Poppins Light" pitchFamily="2" charset="77"/>
                <a:sym typeface="Arial"/>
              </a:defRPr>
            </a:lvl1pPr>
            <a:lvl2pPr marL="596900" indent="0">
              <a:buNone/>
              <a:defRPr lang="en-US" sz="2400" b="0" i="0" u="none" strike="noStrike" cap="none" dirty="0" smtClean="0">
                <a:solidFill>
                  <a:srgbClr val="000000"/>
                </a:solidFill>
                <a:latin typeface="Poppins Light" pitchFamily="2" charset="77"/>
                <a:ea typeface="Noto Sans"/>
                <a:cs typeface="Poppins Light" pitchFamily="2" charset="77"/>
                <a:sym typeface="Noto Sans"/>
              </a:defRPr>
            </a:lvl2pPr>
            <a:lvl3pPr marL="1054100" indent="0">
              <a:buNone/>
              <a:defRPr lang="en-US" sz="2400" b="0" i="0" u="none" strike="noStrike" cap="none" dirty="0" smtClean="0">
                <a:solidFill>
                  <a:srgbClr val="000000"/>
                </a:solidFill>
                <a:latin typeface="Poppins Light" pitchFamily="2" charset="77"/>
                <a:ea typeface="Noto Sans"/>
                <a:cs typeface="Poppins Light" pitchFamily="2" charset="77"/>
                <a:sym typeface="Noto Sans"/>
              </a:defRPr>
            </a:lvl3pPr>
            <a:lvl4pPr marL="1511300" indent="0">
              <a:buNone/>
              <a:defRPr lang="en-US" sz="2400" b="0" i="0" u="none" strike="noStrike" cap="none" dirty="0" smtClean="0">
                <a:solidFill>
                  <a:srgbClr val="000000"/>
                </a:solidFill>
                <a:latin typeface="Poppins Light" pitchFamily="2" charset="77"/>
                <a:ea typeface="Noto Sans"/>
                <a:cs typeface="Poppins Light" pitchFamily="2" charset="77"/>
                <a:sym typeface="Noto Sans"/>
              </a:defRPr>
            </a:lvl4pPr>
            <a:lvl5pPr marL="1968500" indent="0">
              <a:buNone/>
              <a:defRPr lang="en-US" sz="2400" b="0" i="0" u="none" strike="noStrike" cap="none" dirty="0">
                <a:solidFill>
                  <a:srgbClr val="000000"/>
                </a:solidFill>
                <a:latin typeface="Poppins Light" pitchFamily="2" charset="77"/>
                <a:ea typeface="Noto Sans"/>
                <a:cs typeface="Poppins Light" pitchFamily="2" charset="77"/>
                <a:sym typeface="Noto Sans"/>
              </a:defRPr>
            </a:lvl5pPr>
          </a:lstStyle>
          <a:p>
            <a:pPr lvl="0"/>
            <a:r>
              <a:rPr lang="en-US" dirty="0"/>
              <a:t>Click to edit content box number three.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19C2CFD-0FF2-09D9-2100-5149075F6E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5449" y="1427995"/>
            <a:ext cx="1794132" cy="1151421"/>
          </a:xfrm>
        </p:spPr>
        <p:txBody>
          <a:bodyPr>
            <a:normAutofit/>
          </a:bodyPr>
          <a:lstStyle>
            <a:lvl1pPr marL="114300" indent="0">
              <a:buNone/>
              <a:defRPr lang="en-US" sz="1100" b="0" i="0" u="none" strike="noStrike" cap="none" dirty="0">
                <a:solidFill>
                  <a:schemeClr val="tx1"/>
                </a:solidFill>
                <a:latin typeface="Poppins Light" pitchFamily="2" charset="77"/>
                <a:ea typeface="Poppins Light" pitchFamily="2" charset="77"/>
                <a:cs typeface="Poppins Light" pitchFamily="2" charset="77"/>
                <a:sym typeface="Arial"/>
              </a:defRPr>
            </a:lvl1pPr>
            <a:lvl2pPr marL="596900" indent="0">
              <a:buNone/>
              <a:defRPr lang="en-US" sz="2400" b="0" i="0" u="none" strike="noStrike" cap="none" dirty="0" smtClean="0">
                <a:solidFill>
                  <a:srgbClr val="000000"/>
                </a:solidFill>
                <a:latin typeface="Poppins Light" pitchFamily="2" charset="77"/>
                <a:ea typeface="Noto Sans"/>
                <a:cs typeface="Poppins Light" pitchFamily="2" charset="77"/>
                <a:sym typeface="Noto Sans"/>
              </a:defRPr>
            </a:lvl2pPr>
            <a:lvl3pPr marL="1054100" indent="0">
              <a:buNone/>
              <a:defRPr lang="en-US" sz="2400" b="0" i="0" u="none" strike="noStrike" cap="none" dirty="0" smtClean="0">
                <a:solidFill>
                  <a:srgbClr val="000000"/>
                </a:solidFill>
                <a:latin typeface="Poppins Light" pitchFamily="2" charset="77"/>
                <a:ea typeface="Noto Sans"/>
                <a:cs typeface="Poppins Light" pitchFamily="2" charset="77"/>
                <a:sym typeface="Noto Sans"/>
              </a:defRPr>
            </a:lvl3pPr>
            <a:lvl4pPr marL="1511300" indent="0">
              <a:buNone/>
              <a:defRPr lang="en-US" sz="2400" b="0" i="0" u="none" strike="noStrike" cap="none" dirty="0" smtClean="0">
                <a:solidFill>
                  <a:srgbClr val="000000"/>
                </a:solidFill>
                <a:latin typeface="Poppins Light" pitchFamily="2" charset="77"/>
                <a:ea typeface="Noto Sans"/>
                <a:cs typeface="Poppins Light" pitchFamily="2" charset="77"/>
                <a:sym typeface="Noto Sans"/>
              </a:defRPr>
            </a:lvl4pPr>
            <a:lvl5pPr marL="1968500" indent="0">
              <a:buNone/>
              <a:defRPr lang="en-US" sz="2400" b="0" i="0" u="none" strike="noStrike" cap="none" dirty="0">
                <a:solidFill>
                  <a:srgbClr val="000000"/>
                </a:solidFill>
                <a:latin typeface="Poppins Light" pitchFamily="2" charset="77"/>
                <a:ea typeface="Noto Sans"/>
                <a:cs typeface="Poppins Light" pitchFamily="2" charset="77"/>
                <a:sym typeface="Noto Sans"/>
              </a:defRPr>
            </a:lvl5pPr>
          </a:lstStyle>
          <a:p>
            <a:pPr lvl="0"/>
            <a:r>
              <a:rPr lang="en-US" dirty="0"/>
              <a:t>Click to edit content box number four.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B60E3EA4-5354-5C02-E38F-836C0FDC409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73140" y="1070377"/>
            <a:ext cx="2111298" cy="1688698"/>
          </a:xfrm>
        </p:spPr>
        <p:txBody>
          <a:bodyPr/>
          <a:lstStyle>
            <a:lvl1pPr marL="114300" indent="0">
              <a:buNone/>
              <a:defRPr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Click to insert image 01</a:t>
            </a:r>
          </a:p>
        </p:txBody>
      </p:sp>
      <p:sp>
        <p:nvSpPr>
          <p:cNvPr id="32" name="Picture Placeholder 30">
            <a:extLst>
              <a:ext uri="{FF2B5EF4-FFF2-40B4-BE49-F238E27FC236}">
                <a16:creationId xmlns:a16="http://schemas.microsoft.com/office/drawing/2014/main" id="{262C0B0A-D9C7-4309-CFB5-7E10ED64D3B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477589" y="2768810"/>
            <a:ext cx="2111298" cy="1724721"/>
          </a:xfrm>
        </p:spPr>
        <p:txBody>
          <a:bodyPr/>
          <a:lstStyle>
            <a:lvl1pPr marL="114300" indent="0">
              <a:buNone/>
              <a:defRPr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Click to insert image 02</a:t>
            </a:r>
          </a:p>
        </p:txBody>
      </p:sp>
      <p:sp>
        <p:nvSpPr>
          <p:cNvPr id="33" name="Picture Placeholder 30">
            <a:extLst>
              <a:ext uri="{FF2B5EF4-FFF2-40B4-BE49-F238E27FC236}">
                <a16:creationId xmlns:a16="http://schemas.microsoft.com/office/drawing/2014/main" id="{1023D2D9-141C-A49D-E4DC-DF928AC758F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94339" y="1052366"/>
            <a:ext cx="2111298" cy="1706256"/>
          </a:xfrm>
        </p:spPr>
        <p:txBody>
          <a:bodyPr/>
          <a:lstStyle>
            <a:lvl1pPr marL="114300" indent="0">
              <a:buNone/>
              <a:defRPr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Click to insert image 03</a:t>
            </a:r>
          </a:p>
        </p:txBody>
      </p:sp>
      <p:sp>
        <p:nvSpPr>
          <p:cNvPr id="34" name="Picture Placeholder 30">
            <a:extLst>
              <a:ext uri="{FF2B5EF4-FFF2-40B4-BE49-F238E27FC236}">
                <a16:creationId xmlns:a16="http://schemas.microsoft.com/office/drawing/2014/main" id="{AD842A4D-EDA3-9885-ECD7-3AD11DCE38D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708817" y="2753220"/>
            <a:ext cx="2105244" cy="1724721"/>
          </a:xfrm>
        </p:spPr>
        <p:txBody>
          <a:bodyPr/>
          <a:lstStyle>
            <a:lvl1pPr marL="114300" indent="0">
              <a:buNone/>
              <a:defRPr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Click to insert image 04</a:t>
            </a:r>
          </a:p>
        </p:txBody>
      </p:sp>
    </p:spTree>
    <p:extLst>
      <p:ext uri="{BB962C8B-B14F-4D97-AF65-F5344CB8AC3E}">
        <p14:creationId xmlns:p14="http://schemas.microsoft.com/office/powerpoint/2010/main" val="3053588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text" preserve="1" userDrawn="1">
  <p:cSld name="Thank you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ADBB9D-6DCB-7175-5D8A-A63C15E1C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1841" y="0"/>
            <a:ext cx="5982159" cy="514349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C1001-7068-E166-0E0A-F1E24AC56236}"/>
              </a:ext>
            </a:extLst>
          </p:cNvPr>
          <p:cNvSpPr>
            <a:spLocks noGrp="1"/>
          </p:cNvSpPr>
          <p:nvPr>
            <p:ph type="subTitle" idx="2" hasCustomPrompt="1"/>
          </p:nvPr>
        </p:nvSpPr>
        <p:spPr>
          <a:xfrm>
            <a:off x="161864" y="1541820"/>
            <a:ext cx="2559302" cy="686197"/>
          </a:xfrm>
        </p:spPr>
        <p:txBody>
          <a:bodyPr>
            <a:normAutofit lnSpcReduction="10000"/>
          </a:bodyPr>
          <a:lstStyle>
            <a:lvl1pPr marL="114300" indent="0">
              <a:buNone/>
              <a:defRPr b="0" i="0"/>
            </a:lvl1pPr>
          </a:lstStyle>
          <a:p>
            <a:pPr marL="114300" indent="0">
              <a:buNone/>
            </a:pPr>
            <a:r>
              <a:rPr lang="en-US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For questions, </a:t>
            </a:r>
            <a:br>
              <a:rPr lang="en-US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please contact:</a:t>
            </a:r>
          </a:p>
          <a:p>
            <a:endParaRPr lang="en-US" sz="1600" b="1" dirty="0">
              <a:solidFill>
                <a:srgbClr val="00000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473978-257E-4741-B8FE-59031E92F0C4}"/>
              </a:ext>
            </a:extLst>
          </p:cNvPr>
          <p:cNvSpPr txBox="1"/>
          <p:nvPr userDrawn="1"/>
        </p:nvSpPr>
        <p:spPr>
          <a:xfrm>
            <a:off x="161864" y="4571871"/>
            <a:ext cx="2559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>
              <a:buFont typeface="Noto Sans"/>
              <a:buNone/>
            </a:pPr>
            <a:r>
              <a:rPr lang="en-US" sz="1200" b="0" i="0" dirty="0">
                <a:latin typeface="Poppins Light" pitchFamily="2" charset="77"/>
                <a:cs typeface="Poppins Light" pitchFamily="2" charset="77"/>
              </a:rPr>
              <a:t>To learn more about NCCER, scan above or visit nccer.org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24ECD30-5459-79A6-2B93-227DBE761E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997" y="472825"/>
            <a:ext cx="2724557" cy="875561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 sz="2800" b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Thank you!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F91B8C-9B70-6976-FA0D-339AC7D3F1E3}"/>
              </a:ext>
            </a:extLst>
          </p:cNvPr>
          <p:cNvCxnSpPr>
            <a:cxnSpLocks/>
          </p:cNvCxnSpPr>
          <p:nvPr userDrawn="1"/>
        </p:nvCxnSpPr>
        <p:spPr>
          <a:xfrm>
            <a:off x="374573" y="1286612"/>
            <a:ext cx="2599981" cy="17706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qr code with a red text&#10;&#10;Description automatically generated">
            <a:extLst>
              <a:ext uri="{FF2B5EF4-FFF2-40B4-BE49-F238E27FC236}">
                <a16:creationId xmlns:a16="http://schemas.microsoft.com/office/drawing/2014/main" id="{5F9F89A5-1C0C-BE39-EED2-2407F4D8C8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124" y="3401480"/>
            <a:ext cx="1170391" cy="117039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1C6352C-84DA-6191-A986-75A5F0EBCC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863" y="2162173"/>
            <a:ext cx="2926241" cy="409577"/>
          </a:xfrm>
        </p:spPr>
        <p:txBody>
          <a:bodyPr/>
          <a:lstStyle>
            <a:lvl1pPr marL="114300" indent="0">
              <a:buNone/>
              <a:defRPr b="0" i="0"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 dirty="0"/>
              <a:t>Edit presenter name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125CAA8-7C22-E054-3AC2-D907FAA254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6019" y="2401026"/>
            <a:ext cx="2926241" cy="409577"/>
          </a:xfrm>
        </p:spPr>
        <p:txBody>
          <a:bodyPr/>
          <a:lstStyle>
            <a:lvl1pPr marL="114300" indent="0">
              <a:buNone/>
              <a:defRPr sz="16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9E47E69-0C7F-67E9-4D9C-9EFF101298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440" y="2617981"/>
            <a:ext cx="2926241" cy="409577"/>
          </a:xfrm>
        </p:spPr>
        <p:txBody>
          <a:bodyPr>
            <a:noAutofit/>
          </a:bodyPr>
          <a:lstStyle>
            <a:lvl1pPr marL="114300" indent="0">
              <a:buNone/>
              <a:defRPr sz="1600" b="0" i="0">
                <a:latin typeface="Poppins Light" pitchFamily="2" charset="77"/>
                <a:cs typeface="Poppins Light" pitchFamily="2" charset="77"/>
              </a:defRPr>
            </a:lvl1pPr>
          </a:lstStyle>
          <a:p>
            <a:pPr lvl="0"/>
            <a:r>
              <a:rPr lang="en-US" dirty="0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12732623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bar top 1" preserve="1" userDrawn="1">
  <p:cSld name="Blank with logo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4;p2">
            <a:extLst>
              <a:ext uri="{FF2B5EF4-FFF2-40B4-BE49-F238E27FC236}">
                <a16:creationId xmlns:a16="http://schemas.microsoft.com/office/drawing/2014/main" id="{0D091ACB-8D83-AC58-D5C8-89D73FF2B5A7}"/>
              </a:ext>
            </a:extLst>
          </p:cNvPr>
          <p:cNvPicPr preferRelativeResize="0"/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03" y="4668946"/>
            <a:ext cx="1006482" cy="474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765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ption 1" preserve="1" userDrawn="1">
  <p:cSld name="1_Cover option 1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0335D4-FDD5-29AB-8B9E-C10889F6F8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2918" y="0"/>
            <a:ext cx="3281082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921FAA-24B2-9F3E-88D4-094B5BB1855B}"/>
              </a:ext>
            </a:extLst>
          </p:cNvPr>
          <p:cNvSpPr/>
          <p:nvPr userDrawn="1"/>
        </p:nvSpPr>
        <p:spPr>
          <a:xfrm>
            <a:off x="430307" y="0"/>
            <a:ext cx="1670097" cy="4158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200" b="0" i="0" dirty="0">
              <a:effectLst/>
              <a:latin typeface="Poppins Light" pitchFamily="2" charset="77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FCBA758-99DF-0D53-5893-184C80713D14}"/>
              </a:ext>
            </a:extLst>
          </p:cNvPr>
          <p:cNvCxnSpPr>
            <a:cxnSpLocks/>
          </p:cNvCxnSpPr>
          <p:nvPr userDrawn="1"/>
        </p:nvCxnSpPr>
        <p:spPr>
          <a:xfrm>
            <a:off x="430307" y="3850002"/>
            <a:ext cx="5262281" cy="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134BAC1-1B2E-6B70-5607-11549D0478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3729" y="3989481"/>
            <a:ext cx="1708859" cy="805543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6D33A11-0CDE-8B12-6C01-8341CFC63C5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88838" y="1578171"/>
            <a:ext cx="5411787" cy="1724517"/>
          </a:xfrm>
        </p:spPr>
        <p:txBody>
          <a:bodyPr>
            <a:noAutofit/>
          </a:bodyPr>
          <a:lstStyle>
            <a:lvl1pPr marL="114300" indent="0">
              <a:buNone/>
              <a:defRPr lang="en-US" sz="2800" b="0" i="0" u="none" strike="noStrike" cap="none" dirty="0">
                <a:solidFill>
                  <a:srgbClr val="000000"/>
                </a:solidFill>
                <a:latin typeface="Poppins Light" pitchFamily="2" charset="77"/>
                <a:ea typeface="Noto Sans"/>
                <a:cs typeface="Poppins Light" pitchFamily="2" charset="77"/>
                <a:sym typeface="Noto Sans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</a:pPr>
            <a:r>
              <a:rPr lang="en-US" dirty="0"/>
              <a:t>Click to edit title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0B4B837-CE68-3B67-C5D5-0C363A07F0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7324" y="23705"/>
            <a:ext cx="1516062" cy="352425"/>
          </a:xfrm>
        </p:spPr>
        <p:txBody>
          <a:bodyPr>
            <a:noAutofit/>
          </a:bodyPr>
          <a:lstStyle>
            <a:lvl1pPr marL="114300" indent="0">
              <a:buNone/>
              <a:defRPr lang="en-US" sz="1400" b="0" i="0" u="none" strike="noStrike" cap="none" dirty="0" smtClean="0">
                <a:solidFill>
                  <a:srgbClr val="000000"/>
                </a:solidFill>
                <a:latin typeface="Poppins Light" pitchFamily="2" charset="77"/>
                <a:ea typeface="Poppins Light" pitchFamily="2" charset="77"/>
                <a:cs typeface="Poppins Light" pitchFamily="2" charset="77"/>
                <a:sym typeface="Arial"/>
              </a:defRPr>
            </a:lvl1pPr>
            <a:lvl2pPr>
              <a:defRPr lang="en-US" sz="1400" b="0" i="0" u="none" strike="noStrike" cap="none" dirty="0" smtClean="0">
                <a:solidFill>
                  <a:srgbClr val="000000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defRPr>
            </a:lvl2pPr>
            <a:lvl3pPr>
              <a:defRPr lang="en-US" sz="1400" b="0" i="0" u="none" strike="noStrike" cap="none" dirty="0" smtClean="0">
                <a:solidFill>
                  <a:srgbClr val="000000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defRPr>
            </a:lvl3pPr>
            <a:lvl4pPr>
              <a:defRPr lang="en-US" sz="1400" b="0" i="0" u="none" strike="noStrike" cap="none" dirty="0" smtClean="0">
                <a:solidFill>
                  <a:srgbClr val="000000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defRPr>
            </a:lvl4pPr>
            <a:lvl5pPr>
              <a:defRPr lang="en-US" sz="1400" b="0" i="0" u="none" strike="noStrike" cap="none" dirty="0">
                <a:solidFill>
                  <a:srgbClr val="000000"/>
                </a:solidFill>
                <a:latin typeface="Poppins Light" pitchFamily="2" charset="77"/>
                <a:ea typeface="Arial"/>
                <a:cs typeface="Poppins Light" pitchFamily="2" charset="77"/>
                <a:sym typeface="Arial"/>
              </a:defRPr>
            </a:lvl5pPr>
          </a:lstStyle>
          <a:p>
            <a:pPr lvl="0"/>
            <a:r>
              <a:rPr lang="en-US" dirty="0"/>
              <a:t>Edit call-out</a:t>
            </a:r>
          </a:p>
        </p:txBody>
      </p:sp>
      <p:pic>
        <p:nvPicPr>
          <p:cNvPr id="3" name="Picture 2" descr="A construction site with pipes and trucks&#10;&#10;Description automatically generated with medium confidence">
            <a:extLst>
              <a:ext uri="{FF2B5EF4-FFF2-40B4-BE49-F238E27FC236}">
                <a16:creationId xmlns:a16="http://schemas.microsoft.com/office/drawing/2014/main" id="{7E93AEE6-9B91-ECBA-9601-E59CAC6E2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928575" y="928075"/>
            <a:ext cx="5143500" cy="328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791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ide bar" userDrawn="1">
  <p:cSld name="Blank side bar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1"/>
          <p:cNvSpPr/>
          <p:nvPr/>
        </p:nvSpPr>
        <p:spPr>
          <a:xfrm rot="5400000">
            <a:off x="-1761150" y="2522250"/>
            <a:ext cx="3621300" cy="99000"/>
          </a:xfrm>
          <a:prstGeom prst="rect">
            <a:avLst/>
          </a:prstGeom>
          <a:solidFill>
            <a:srgbClr val="FD6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2" name="Google Shape;185;p17">
            <a:extLst>
              <a:ext uri="{FF2B5EF4-FFF2-40B4-BE49-F238E27FC236}">
                <a16:creationId xmlns:a16="http://schemas.microsoft.com/office/drawing/2014/main" id="{AB8F15ED-4A38-6781-A9F7-675AF29208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1025" y="491476"/>
            <a:ext cx="7404438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 b="0" i="0">
                <a:latin typeface="Poppins Light" pitchFamily="2" charset="77"/>
                <a:cs typeface="Poppins Light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9pPr>
          </a:lstStyle>
          <a:p>
            <a:endParaRPr dirty="0"/>
          </a:p>
        </p:txBody>
      </p:sp>
      <p:sp>
        <p:nvSpPr>
          <p:cNvPr id="3" name="Google Shape;178;p16">
            <a:extLst>
              <a:ext uri="{FF2B5EF4-FFF2-40B4-BE49-F238E27FC236}">
                <a16:creationId xmlns:a16="http://schemas.microsoft.com/office/drawing/2014/main" id="{AB262DD2-9683-BE69-C007-D0CC0867A2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1025" y="1461882"/>
            <a:ext cx="5960992" cy="29272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3F5E9D"/>
              </a:buClr>
              <a:buSzPct val="100000"/>
              <a:buChar char="●"/>
              <a:defRPr sz="1300" b="0" i="0">
                <a:solidFill>
                  <a:srgbClr val="3F5E9D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  <a:sym typeface="Noto Sans Light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6834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216B7-2129-460C-F665-FD141CCE2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B507B-AC70-89E5-0E6D-2939CB0D2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oppins Light" pitchFamily="2" charset="77"/>
                <a:cs typeface="Poppins Light" pitchFamily="2" charset="77"/>
              </a:defRPr>
            </a:lvl1pPr>
            <a:lvl2pPr>
              <a:defRPr b="0" i="0">
                <a:latin typeface="Poppins Light" pitchFamily="2" charset="77"/>
                <a:cs typeface="Poppins Light" pitchFamily="2" charset="77"/>
              </a:defRPr>
            </a:lvl2pPr>
            <a:lvl3pPr>
              <a:defRPr b="0" i="0">
                <a:latin typeface="Poppins Light" pitchFamily="2" charset="77"/>
                <a:cs typeface="Poppins Light" pitchFamily="2" charset="77"/>
              </a:defRPr>
            </a:lvl3pPr>
            <a:lvl4pPr>
              <a:defRPr b="0" i="0">
                <a:latin typeface="Poppins Light" pitchFamily="2" charset="77"/>
                <a:cs typeface="Poppins Light" pitchFamily="2" charset="77"/>
              </a:defRPr>
            </a:lvl4pPr>
            <a:lvl5pPr>
              <a:defRPr b="0" i="0">
                <a:latin typeface="Poppins Light" pitchFamily="2" charset="77"/>
                <a:cs typeface="Poppins Ligh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6CBEA-355A-873A-0AF5-BCA18708E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Poppins Light" pitchFamily="2" charset="77"/>
                <a:cs typeface="Poppins Light" pitchFamily="2" charset="77"/>
              </a:defRPr>
            </a:lvl1pPr>
          </a:lstStyle>
          <a:p>
            <a:fld id="{0F7F8980-619F-6E4A-AF8C-DE63A7AEF6FC}" type="datetime1">
              <a:rPr lang="en-US" smtClean="0"/>
              <a:pPr/>
              <a:t>11/1/2023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EEF7C-8A8B-FEE3-1337-570CFC35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47963-2B17-8BFD-6EC9-38F72CD19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oppins Light" pitchFamily="2" charset="77"/>
                <a:cs typeface="Poppins Light" pitchFamily="2" charset="77"/>
              </a:defRPr>
            </a:lvl1pPr>
          </a:lstStyle>
          <a:p>
            <a:fld id="{01C97063-4CC5-AB47-94C1-110D19DAFC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885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ption 1" preserve="1" userDrawn="1">
  <p:cSld name="Cover option 1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1AE2AC-1FB0-D3A2-7E39-8E27C6563939}"/>
              </a:ext>
            </a:extLst>
          </p:cNvPr>
          <p:cNvSpPr/>
          <p:nvPr userDrawn="1"/>
        </p:nvSpPr>
        <p:spPr>
          <a:xfrm>
            <a:off x="0" y="0"/>
            <a:ext cx="9144000" cy="21130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3" name="Google Shape;436;p42">
            <a:extLst>
              <a:ext uri="{FF2B5EF4-FFF2-40B4-BE49-F238E27FC236}">
                <a16:creationId xmlns:a16="http://schemas.microsoft.com/office/drawing/2014/main" id="{5EB24BCB-A47A-E549-9D09-83913F9D29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23" y="524172"/>
            <a:ext cx="8295243" cy="1186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We are the </a:t>
            </a:r>
            <a:r>
              <a:rPr lang="en-US" sz="18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National Center for Construction Education and Research (NCCER)</a:t>
            </a:r>
            <a:r>
              <a:rPr lang="en-US" sz="1800" b="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, a not-for-profit construction education foundation.</a:t>
            </a:r>
            <a:endParaRPr sz="1800" b="0" dirty="0">
              <a:solidFill>
                <a:srgbClr val="00000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789250-8B8C-0192-F6CD-DE7F44628FBA}"/>
              </a:ext>
            </a:extLst>
          </p:cNvPr>
          <p:cNvSpPr txBox="1"/>
          <p:nvPr userDrawn="1"/>
        </p:nvSpPr>
        <p:spPr>
          <a:xfrm>
            <a:off x="671802" y="3346969"/>
            <a:ext cx="3297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800" b="0" i="0" kern="100" dirty="0">
                <a:effectLst/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Workforce Development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0258D5-052C-88E5-5776-8A7FA53D3686}"/>
              </a:ext>
            </a:extLst>
          </p:cNvPr>
          <p:cNvSpPr txBox="1"/>
          <p:nvPr userDrawn="1"/>
        </p:nvSpPr>
        <p:spPr>
          <a:xfrm>
            <a:off x="671802" y="2684721"/>
            <a:ext cx="36038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800" b="0" i="0" kern="100" dirty="0">
                <a:effectLst/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Curricula &amp; Assessments </a:t>
            </a:r>
            <a:endParaRPr lang="en-US" b="0" i="0" kern="100" dirty="0">
              <a:effectLst/>
              <a:latin typeface="Poppins Light" pitchFamily="2" charset="77"/>
              <a:ea typeface="Noto Sans" panose="020B0502040504020204" pitchFamily="34" charset="0"/>
              <a:cs typeface="Poppins Ligh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D2203A-46AE-A3EC-53B0-E0D2E54075DA}"/>
              </a:ext>
            </a:extLst>
          </p:cNvPr>
          <p:cNvSpPr/>
          <p:nvPr userDrawn="1"/>
        </p:nvSpPr>
        <p:spPr>
          <a:xfrm>
            <a:off x="729050" y="1940011"/>
            <a:ext cx="1865870" cy="345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Established in 1996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B857EC-5B23-1F93-7457-341A72883E5D}"/>
              </a:ext>
            </a:extLst>
          </p:cNvPr>
          <p:cNvSpPr txBox="1"/>
          <p:nvPr userDrawn="1"/>
        </p:nvSpPr>
        <p:spPr>
          <a:xfrm>
            <a:off x="4332867" y="272271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kern="100" dirty="0">
                <a:effectLst/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In over 45 crafts and 25 additional areas</a:t>
            </a:r>
            <a:endParaRPr lang="en-US" b="0" i="0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CF735-BF71-12A5-8C03-A83E9CAB3DBD}"/>
              </a:ext>
            </a:extLst>
          </p:cNvPr>
          <p:cNvSpPr txBox="1"/>
          <p:nvPr userDrawn="1"/>
        </p:nvSpPr>
        <p:spPr>
          <a:xfrm>
            <a:off x="4332867" y="3395697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kern="100" dirty="0">
                <a:effectLst/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Nearly 7,000 points of delivery</a:t>
            </a:r>
            <a:endParaRPr lang="en-US" b="0" i="0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D7037E-0251-7B0F-07F5-2AFD21E986C3}"/>
              </a:ext>
            </a:extLst>
          </p:cNvPr>
          <p:cNvSpPr txBox="1"/>
          <p:nvPr userDrawn="1"/>
        </p:nvSpPr>
        <p:spPr>
          <a:xfrm>
            <a:off x="671802" y="3935162"/>
            <a:ext cx="36610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800" b="0" i="0" kern="100" dirty="0"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Industry-Recognized Credentials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670062-BDED-CD68-2358-EDC6E468BA8B}"/>
              </a:ext>
            </a:extLst>
          </p:cNvPr>
          <p:cNvSpPr txBox="1"/>
          <p:nvPr userDrawn="1"/>
        </p:nvSpPr>
        <p:spPr>
          <a:xfrm>
            <a:off x="4332867" y="3996717"/>
            <a:ext cx="3943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b="0" i="0" kern="1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Over 2.4 Million credentials issued to nearly 1.2 Million craft professionals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25E366-FA8C-E407-62D5-3FFD2CD6F71C}"/>
              </a:ext>
            </a:extLst>
          </p:cNvPr>
          <p:cNvCxnSpPr/>
          <p:nvPr userDrawn="1"/>
        </p:nvCxnSpPr>
        <p:spPr>
          <a:xfrm flipV="1">
            <a:off x="736420" y="3141968"/>
            <a:ext cx="7364626" cy="23557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EA66EC-10AF-3846-4396-422FFECEDBE1}"/>
              </a:ext>
            </a:extLst>
          </p:cNvPr>
          <p:cNvCxnSpPr/>
          <p:nvPr userDrawn="1"/>
        </p:nvCxnSpPr>
        <p:spPr>
          <a:xfrm flipV="1">
            <a:off x="729050" y="3837401"/>
            <a:ext cx="7364626" cy="23557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oogle Shape;14;p2">
            <a:extLst>
              <a:ext uri="{FF2B5EF4-FFF2-40B4-BE49-F238E27FC236}">
                <a16:creationId xmlns:a16="http://schemas.microsoft.com/office/drawing/2014/main" id="{7628ED1E-3F85-157A-13EE-7A91C711327C}"/>
              </a:ext>
            </a:extLst>
          </p:cNvPr>
          <p:cNvPicPr preferRelativeResize="0"/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03" y="4668946"/>
            <a:ext cx="1006482" cy="474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31341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ption 1" preserve="1" userDrawn="1">
  <p:cSld name="1_Cover option 1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6FE2D5E-AA75-B3A2-8F1F-620ABC162324}"/>
              </a:ext>
            </a:extLst>
          </p:cNvPr>
          <p:cNvCxnSpPr>
            <a:cxnSpLocks/>
          </p:cNvCxnSpPr>
          <p:nvPr userDrawn="1"/>
        </p:nvCxnSpPr>
        <p:spPr>
          <a:xfrm flipV="1">
            <a:off x="450111" y="1219035"/>
            <a:ext cx="8034465" cy="11778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E70E84B-58B2-7BB0-63A4-D1522E6B7584}"/>
              </a:ext>
            </a:extLst>
          </p:cNvPr>
          <p:cNvSpPr/>
          <p:nvPr userDrawn="1"/>
        </p:nvSpPr>
        <p:spPr>
          <a:xfrm>
            <a:off x="349149" y="1734505"/>
            <a:ext cx="4892702" cy="270335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55148D-1214-FE01-F83F-6F11E52B7493}"/>
              </a:ext>
            </a:extLst>
          </p:cNvPr>
          <p:cNvSpPr/>
          <p:nvPr userDrawn="1"/>
        </p:nvSpPr>
        <p:spPr>
          <a:xfrm>
            <a:off x="2305538" y="1734505"/>
            <a:ext cx="1578932" cy="2703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5" name="Google Shape;436;p42">
            <a:extLst>
              <a:ext uri="{FF2B5EF4-FFF2-40B4-BE49-F238E27FC236}">
                <a16:creationId xmlns:a16="http://schemas.microsoft.com/office/drawing/2014/main" id="{00BD440F-4BB0-3116-B646-A63E397A65F3}"/>
              </a:ext>
            </a:extLst>
          </p:cNvPr>
          <p:cNvSpPr txBox="1">
            <a:spLocks/>
          </p:cNvSpPr>
          <p:nvPr userDrawn="1"/>
        </p:nvSpPr>
        <p:spPr>
          <a:xfrm>
            <a:off x="349148" y="228139"/>
            <a:ext cx="8359823" cy="84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1800" b="0" i="0" dirty="0">
                <a:solidFill>
                  <a:srgbClr val="000000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Widespread industry and education support represented by NCCER’s </a:t>
            </a:r>
            <a:br>
              <a:rPr lang="en-US" sz="1800" b="0" i="0" dirty="0">
                <a:solidFill>
                  <a:srgbClr val="000000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</a:br>
            <a:r>
              <a:rPr lang="en-US" sz="1800" b="0" i="0" dirty="0">
                <a:solidFill>
                  <a:srgbClr val="000000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Board of Trustees and Workforce Development Committee.</a:t>
            </a:r>
            <a:endParaRPr lang="en-US" sz="1800" b="0" i="0" dirty="0">
              <a:solidFill>
                <a:srgbClr val="000000"/>
              </a:solidFill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80F212-CD15-1EF1-B025-B21BA2C4C8D9}"/>
              </a:ext>
            </a:extLst>
          </p:cNvPr>
          <p:cNvSpPr txBox="1"/>
          <p:nvPr userDrawn="1"/>
        </p:nvSpPr>
        <p:spPr>
          <a:xfrm>
            <a:off x="349149" y="1381637"/>
            <a:ext cx="19157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>
                <a:schemeClr val="accent3"/>
              </a:buClr>
            </a:pPr>
            <a:r>
              <a:rPr lang="en-US" sz="1400" b="0" i="0" kern="100" dirty="0">
                <a:solidFill>
                  <a:schemeClr val="tx1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Board of Trustees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7B9826-CF0F-0D70-1F3D-8D056A4168B0}"/>
              </a:ext>
            </a:extLst>
          </p:cNvPr>
          <p:cNvSpPr txBox="1"/>
          <p:nvPr userDrawn="1"/>
        </p:nvSpPr>
        <p:spPr>
          <a:xfrm>
            <a:off x="2264013" y="1413536"/>
            <a:ext cx="19157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>
                <a:schemeClr val="accent3"/>
              </a:buClr>
            </a:pPr>
            <a:r>
              <a:rPr lang="en-US" sz="1100" b="0" i="0" kern="100" dirty="0">
                <a:solidFill>
                  <a:schemeClr val="tx1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(serve on both)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24746C-F2E2-FCE5-3CD5-5C0D3383300A}"/>
              </a:ext>
            </a:extLst>
          </p:cNvPr>
          <p:cNvSpPr txBox="1"/>
          <p:nvPr userDrawn="1"/>
        </p:nvSpPr>
        <p:spPr>
          <a:xfrm>
            <a:off x="3869387" y="1381637"/>
            <a:ext cx="40401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>
                <a:schemeClr val="accent3"/>
              </a:buClr>
            </a:pPr>
            <a:r>
              <a:rPr lang="en-US" sz="1400" b="0" i="0" kern="100" dirty="0">
                <a:solidFill>
                  <a:schemeClr val="tx1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Workforce Development Committee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E53B3A-1B86-1BCF-AD2B-7932CF5F2F2E}"/>
              </a:ext>
            </a:extLst>
          </p:cNvPr>
          <p:cNvSpPr txBox="1"/>
          <p:nvPr userDrawn="1"/>
        </p:nvSpPr>
        <p:spPr>
          <a:xfrm>
            <a:off x="349148" y="1789097"/>
            <a:ext cx="19563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Turner Industries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Willmar Electric Service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BASF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FMI Consulting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ExxonMobil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Greater Baton Rouge Industry Alliance, Inc. 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Construction Users Roundtable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ISC Constructors, LLC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M.E Rinker, Sr. School of Construction Management, University of Florida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Holder Construction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Central Alabama Community College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Texas A&amp;M University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Shell Deepwater Gulf of Mexico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Kwest Group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National Roofing Partners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Zachry Group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SkillsUSA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9AC1AB-88C8-1A98-9130-1E6929A5789A}"/>
              </a:ext>
            </a:extLst>
          </p:cNvPr>
          <p:cNvSpPr/>
          <p:nvPr userDrawn="1"/>
        </p:nvSpPr>
        <p:spPr>
          <a:xfrm>
            <a:off x="3884470" y="1734505"/>
            <a:ext cx="4809420" cy="27033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A0883F-D8CC-D7BB-08E0-1C82F930DB5A}"/>
              </a:ext>
            </a:extLst>
          </p:cNvPr>
          <p:cNvSpPr txBox="1"/>
          <p:nvPr userDrawn="1"/>
        </p:nvSpPr>
        <p:spPr>
          <a:xfrm>
            <a:off x="3952629" y="1789097"/>
            <a:ext cx="259434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National Maritime Education Council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Construction Industry Training Council of Washington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Northeast Florida Builders Association, Inc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National Insulation Association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Steel Erectors Association of America, Inc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ABC Pelican Chapter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Construction Education Foundation, Inc. (TEXAS)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American Fire Sprinkler Association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National Association of Women in Construction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AGC of Kansas - Wichita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Comfort Systems USA (Southwest), Inc.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Carolinas AGC Foundation, Inc.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Haskell 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Miller Electric Mfg. LLC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MasTec, Inc. (TX)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Cianbro Corporation</a:t>
            </a:r>
          </a:p>
          <a:p>
            <a:pPr marL="115888" indent="-1158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W.G. Yates &amp; Sons Construction Company</a:t>
            </a:r>
          </a:p>
          <a:p>
            <a:pPr marR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endParaRPr lang="en-US" sz="800" b="0" i="0" kern="100" dirty="0">
              <a:solidFill>
                <a:schemeClr val="bg1"/>
              </a:solidFill>
              <a:effectLst/>
              <a:latin typeface="Poppins" pitchFamily="2" charset="77"/>
              <a:ea typeface="Calibri" panose="020F0502020204030204" pitchFamily="34" charset="0"/>
              <a:cs typeface="Poppins" pitchFamily="2" charset="77"/>
            </a:endParaRPr>
          </a:p>
          <a:p>
            <a:pPr marL="115888" indent="-115888">
              <a:buFont typeface="Arial" panose="020B0604020202020204" pitchFamily="34" charset="0"/>
              <a:buChar char="•"/>
            </a:pPr>
            <a:endParaRPr lang="en-US" sz="800" b="0" i="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D0648E-34A8-54D0-8711-92F07DF489F1}"/>
              </a:ext>
            </a:extLst>
          </p:cNvPr>
          <p:cNvSpPr txBox="1"/>
          <p:nvPr userDrawn="1"/>
        </p:nvSpPr>
        <p:spPr>
          <a:xfrm>
            <a:off x="2320621" y="1789097"/>
            <a:ext cx="15487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kern="100" dirty="0"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Sundt Construction, Inc.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kern="100" dirty="0"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The Associated General Contractors of America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Worley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kern="100" dirty="0"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Associated Builders and Contractors- National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kern="100" dirty="0"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Kiewit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Association for Career &amp; Technical Education (ACTE)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Fluor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kern="100" dirty="0"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Bechtel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0" i="0" dirty="0">
              <a:latin typeface="Poppins" pitchFamily="2" charset="77"/>
              <a:cs typeface="Poppi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0" i="0" kern="100" dirty="0">
              <a:effectLst/>
              <a:latin typeface="Poppins" pitchFamily="2" charset="77"/>
              <a:ea typeface="Calibri" panose="020F0502020204030204" pitchFamily="34" charset="0"/>
              <a:cs typeface="Poppi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0" i="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9D2C2F-1E6C-BEB6-AB4F-673D1D43CAAA}"/>
              </a:ext>
            </a:extLst>
          </p:cNvPr>
          <p:cNvSpPr txBox="1"/>
          <p:nvPr userDrawn="1"/>
        </p:nvSpPr>
        <p:spPr>
          <a:xfrm>
            <a:off x="6401706" y="1789097"/>
            <a:ext cx="23072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Louisiana Department of Corrections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Louisiana Department of Education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Marek Brothers Systems, Inc.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Cianbro Corporation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OGR Consulting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Lurleen B Wallace Community College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Windham School District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PEARSON EDUCATION, INC.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NTHS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S &amp; B Engineers &amp; Constructors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North Carolina Dept. of Public Instruction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Linde Services Inc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Burns &amp; McDonnell Constructors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Program Director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Cianbro Corporation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NCDPI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Wanzek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DeWalt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ISN</a:t>
            </a:r>
          </a:p>
          <a:p>
            <a:endParaRPr lang="en-US" sz="800" b="0" i="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6" name="Google Shape;14;p2">
            <a:extLst>
              <a:ext uri="{FF2B5EF4-FFF2-40B4-BE49-F238E27FC236}">
                <a16:creationId xmlns:a16="http://schemas.microsoft.com/office/drawing/2014/main" id="{754CB6C2-9470-6941-927B-CB3525918C22}"/>
              </a:ext>
            </a:extLst>
          </p:cNvPr>
          <p:cNvPicPr preferRelativeResize="0"/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03" y="4668946"/>
            <a:ext cx="1006482" cy="474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1945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ption 1" preserve="1" userDrawn="1">
  <p:cSld name="1_Cover option 1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36;p42">
            <a:extLst>
              <a:ext uri="{FF2B5EF4-FFF2-40B4-BE49-F238E27FC236}">
                <a16:creationId xmlns:a16="http://schemas.microsoft.com/office/drawing/2014/main" id="{7B635B32-AB73-8709-333C-B7FE7C96A805}"/>
              </a:ext>
            </a:extLst>
          </p:cNvPr>
          <p:cNvSpPr txBox="1">
            <a:spLocks/>
          </p:cNvSpPr>
          <p:nvPr userDrawn="1"/>
        </p:nvSpPr>
        <p:spPr>
          <a:xfrm>
            <a:off x="349149" y="228139"/>
            <a:ext cx="6593911" cy="84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1800" b="0" i="0" dirty="0">
                <a:solidFill>
                  <a:srgbClr val="000000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Robust program that builds a qualified and certified team of field leaders. </a:t>
            </a:r>
            <a:endParaRPr lang="en-US" sz="1800" b="0" i="0" dirty="0">
              <a:solidFill>
                <a:srgbClr val="000000"/>
              </a:solidFill>
              <a:latin typeface="Poppins Light" pitchFamily="2" charset="77"/>
              <a:cs typeface="Poppins Light" pitchFamily="2" charset="77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ED80611-B461-73B9-BD14-71B8D486D5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30158734"/>
              </p:ext>
            </p:extLst>
          </p:nvPr>
        </p:nvGraphicFramePr>
        <p:xfrm>
          <a:off x="1727146" y="1281749"/>
          <a:ext cx="5296306" cy="3530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C5E8E50-6561-CEA1-E0EF-4C4050660F03}"/>
              </a:ext>
            </a:extLst>
          </p:cNvPr>
          <p:cNvSpPr txBox="1"/>
          <p:nvPr userDrawn="1"/>
        </p:nvSpPr>
        <p:spPr>
          <a:xfrm>
            <a:off x="519128" y="1643716"/>
            <a:ext cx="173310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>
                <a:schemeClr val="accent3"/>
              </a:buClr>
            </a:pPr>
            <a:r>
              <a:rPr lang="en-US" sz="1400" b="0" i="0" kern="100" dirty="0">
                <a:solidFill>
                  <a:schemeClr val="tx2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Online, self-paced training </a:t>
            </a:r>
            <a:r>
              <a:rPr lang="en-US" sz="1400" b="0" i="0" kern="100" dirty="0">
                <a:solidFill>
                  <a:schemeClr val="tx1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lets you keep your field leaders on the job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76F2C6-F0E2-4D66-89FF-9E1293AF7473}"/>
              </a:ext>
            </a:extLst>
          </p:cNvPr>
          <p:cNvSpPr txBox="1"/>
          <p:nvPr userDrawn="1"/>
        </p:nvSpPr>
        <p:spPr>
          <a:xfrm>
            <a:off x="1044215" y="4340333"/>
            <a:ext cx="3004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ct val="100000"/>
              </a:lnSpc>
              <a:buClr>
                <a:schemeClr val="accent3"/>
              </a:buClr>
            </a:pPr>
            <a:r>
              <a:rPr lang="en-US" sz="1400" b="0" i="0" kern="100" dirty="0">
                <a:solidFill>
                  <a:schemeClr val="tx2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Rigorous assessment </a:t>
            </a:r>
            <a:r>
              <a:rPr lang="en-US" sz="1400" b="0" i="0" kern="100" dirty="0">
                <a:solidFill>
                  <a:schemeClr val="tx1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of knowledge and skills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EEFAD8-B3C6-7C98-998D-ABF8795F2B28}"/>
              </a:ext>
            </a:extLst>
          </p:cNvPr>
          <p:cNvSpPr txBox="1"/>
          <p:nvPr userDrawn="1"/>
        </p:nvSpPr>
        <p:spPr>
          <a:xfrm>
            <a:off x="6430311" y="1628721"/>
            <a:ext cx="248801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ct val="100000"/>
              </a:lnSpc>
              <a:buClr>
                <a:schemeClr val="accent3"/>
              </a:buClr>
            </a:pPr>
            <a:r>
              <a:rPr lang="en-US" sz="1400" b="0" i="0" kern="100" dirty="0">
                <a:solidFill>
                  <a:schemeClr val="tx2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Practical and usable real-world examples and lessons </a:t>
            </a:r>
            <a:r>
              <a:rPr lang="en-US" sz="1400" b="0" i="0" kern="100" dirty="0">
                <a:solidFill>
                  <a:schemeClr val="tx1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taught by some of the nation's most seasoned construction superintendents​ and executives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A38E29-157C-57F2-D3F4-239095D0547E}"/>
              </a:ext>
            </a:extLst>
          </p:cNvPr>
          <p:cNvCxnSpPr>
            <a:cxnSpLocks/>
          </p:cNvCxnSpPr>
          <p:nvPr userDrawn="1"/>
        </p:nvCxnSpPr>
        <p:spPr>
          <a:xfrm>
            <a:off x="2030818" y="1995712"/>
            <a:ext cx="1063256" cy="428511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B4486F-73CD-10C4-ED8E-666400DF854E}"/>
              </a:ext>
            </a:extLst>
          </p:cNvPr>
          <p:cNvCxnSpPr>
            <a:cxnSpLocks/>
          </p:cNvCxnSpPr>
          <p:nvPr userDrawn="1"/>
        </p:nvCxnSpPr>
        <p:spPr>
          <a:xfrm flipV="1">
            <a:off x="5677786" y="2036241"/>
            <a:ext cx="752525" cy="387982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77C375-C859-63F8-181B-3C071C059159}"/>
              </a:ext>
            </a:extLst>
          </p:cNvPr>
          <p:cNvCxnSpPr>
            <a:cxnSpLocks/>
          </p:cNvCxnSpPr>
          <p:nvPr userDrawn="1"/>
        </p:nvCxnSpPr>
        <p:spPr>
          <a:xfrm flipV="1">
            <a:off x="2987748" y="4051006"/>
            <a:ext cx="382772" cy="295504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060E5737-DD71-54AB-63BA-D1F8EC165E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42308">
            <a:off x="2707544" y="1526513"/>
            <a:ext cx="3278090" cy="30413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8B3192-7151-8F93-6C5A-8CC4F7405E5A}"/>
              </a:ext>
            </a:extLst>
          </p:cNvPr>
          <p:cNvCxnSpPr>
            <a:cxnSpLocks/>
          </p:cNvCxnSpPr>
          <p:nvPr userDrawn="1"/>
        </p:nvCxnSpPr>
        <p:spPr>
          <a:xfrm flipV="1">
            <a:off x="450111" y="1219035"/>
            <a:ext cx="8034465" cy="11778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oogle Shape;14;p2">
            <a:extLst>
              <a:ext uri="{FF2B5EF4-FFF2-40B4-BE49-F238E27FC236}">
                <a16:creationId xmlns:a16="http://schemas.microsoft.com/office/drawing/2014/main" id="{D327C294-D033-74C0-C641-003D8BCA1EBB}"/>
              </a:ext>
            </a:extLst>
          </p:cNvPr>
          <p:cNvPicPr preferRelativeResize="0"/>
          <p:nvPr userDrawn="1"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03" y="4668946"/>
            <a:ext cx="1006482" cy="474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4271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ption 2" preserve="1" userDrawn="1">
  <p:cSld name="Cover option 2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47A90D6-F662-C734-96D0-E88962ED34C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64533178"/>
              </p:ext>
            </p:extLst>
          </p:nvPr>
        </p:nvGraphicFramePr>
        <p:xfrm>
          <a:off x="485279" y="2544269"/>
          <a:ext cx="7999297" cy="2074499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2719776">
                  <a:extLst>
                    <a:ext uri="{9D8B030D-6E8A-4147-A177-3AD203B41FA5}">
                      <a16:colId xmlns:a16="http://schemas.microsoft.com/office/drawing/2014/main" val="346697049"/>
                    </a:ext>
                  </a:extLst>
                </a:gridCol>
                <a:gridCol w="1325605">
                  <a:extLst>
                    <a:ext uri="{9D8B030D-6E8A-4147-A177-3AD203B41FA5}">
                      <a16:colId xmlns:a16="http://schemas.microsoft.com/office/drawing/2014/main" val="2104584421"/>
                    </a:ext>
                  </a:extLst>
                </a:gridCol>
                <a:gridCol w="1691289">
                  <a:extLst>
                    <a:ext uri="{9D8B030D-6E8A-4147-A177-3AD203B41FA5}">
                      <a16:colId xmlns:a16="http://schemas.microsoft.com/office/drawing/2014/main" val="1279672631"/>
                    </a:ext>
                  </a:extLst>
                </a:gridCol>
                <a:gridCol w="2262627">
                  <a:extLst>
                    <a:ext uri="{9D8B030D-6E8A-4147-A177-3AD203B41FA5}">
                      <a16:colId xmlns:a16="http://schemas.microsoft.com/office/drawing/2014/main" val="629050982"/>
                    </a:ext>
                  </a:extLst>
                </a:gridCol>
              </a:tblGrid>
              <a:tr h="2963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Learning Mode</a:t>
                      </a:r>
                    </a:p>
                  </a:txBody>
                  <a:tcPr marR="9525" marT="9525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Class</a:t>
                      </a:r>
                    </a:p>
                  </a:txBody>
                  <a:tcPr marL="0" marR="9525" marT="9525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Individual</a:t>
                      </a:r>
                    </a:p>
                  </a:txBody>
                  <a:tcPr marL="0" marR="9525" marT="9525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 Location</a:t>
                      </a:r>
                    </a:p>
                  </a:txBody>
                  <a:tcPr marR="9525" marT="9525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429501"/>
                  </a:ext>
                </a:extLst>
              </a:tr>
              <a:tr h="2963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Courses</a:t>
                      </a:r>
                    </a:p>
                  </a:txBody>
                  <a:tcPr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 </a:t>
                      </a:r>
                    </a:p>
                  </a:txBody>
                  <a:tcPr marL="0"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✔︎</a:t>
                      </a:r>
                    </a:p>
                  </a:txBody>
                  <a:tcPr marL="0"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Online</a:t>
                      </a:r>
                    </a:p>
                  </a:txBody>
                  <a:tcPr marR="9525" marT="9525" marB="9144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179902"/>
                  </a:ext>
                </a:extLst>
              </a:tr>
              <a:tr h="2963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Course Discussion</a:t>
                      </a:r>
                    </a:p>
                  </a:txBody>
                  <a:tcPr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✔︎</a:t>
                      </a:r>
                    </a:p>
                  </a:txBody>
                  <a:tcPr marL="0"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 </a:t>
                      </a:r>
                    </a:p>
                  </a:txBody>
                  <a:tcPr marL="0"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Online or in person</a:t>
                      </a:r>
                    </a:p>
                  </a:txBody>
                  <a:tcPr marR="9525" marT="9525" marB="9144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238939"/>
                  </a:ext>
                </a:extLst>
              </a:tr>
              <a:tr h="2963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Activities</a:t>
                      </a:r>
                    </a:p>
                  </a:txBody>
                  <a:tcPr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 </a:t>
                      </a:r>
                    </a:p>
                  </a:txBody>
                  <a:tcPr marL="0"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✔︎</a:t>
                      </a:r>
                    </a:p>
                  </a:txBody>
                  <a:tcPr marL="0"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Offline</a:t>
                      </a:r>
                    </a:p>
                  </a:txBody>
                  <a:tcPr marR="9525" marT="9525" marB="9144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723226"/>
                  </a:ext>
                </a:extLst>
              </a:tr>
              <a:tr h="2963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Activity Presentation /Discussion </a:t>
                      </a:r>
                    </a:p>
                  </a:txBody>
                  <a:tcPr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✔︎</a:t>
                      </a:r>
                    </a:p>
                  </a:txBody>
                  <a:tcPr marL="0"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 </a:t>
                      </a:r>
                    </a:p>
                  </a:txBody>
                  <a:tcPr marL="0"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Online or in person</a:t>
                      </a:r>
                    </a:p>
                  </a:txBody>
                  <a:tcPr marR="9525" marT="9525" marB="9144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182884"/>
                  </a:ext>
                </a:extLst>
              </a:tr>
              <a:tr h="2963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Scenarios</a:t>
                      </a:r>
                    </a:p>
                  </a:txBody>
                  <a:tcPr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✔︎</a:t>
                      </a:r>
                    </a:p>
                  </a:txBody>
                  <a:tcPr marL="0"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 </a:t>
                      </a:r>
                    </a:p>
                  </a:txBody>
                  <a:tcPr marL="0"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Online</a:t>
                      </a:r>
                    </a:p>
                  </a:txBody>
                  <a:tcPr marR="9525" marT="9525" marB="9144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86711"/>
                  </a:ext>
                </a:extLst>
              </a:tr>
              <a:tr h="2963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Continue Learning</a:t>
                      </a:r>
                    </a:p>
                  </a:txBody>
                  <a:tcPr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 </a:t>
                      </a:r>
                    </a:p>
                  </a:txBody>
                  <a:tcPr marL="0"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✔︎</a:t>
                      </a:r>
                    </a:p>
                  </a:txBody>
                  <a:tcPr marL="0"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Both online and offline</a:t>
                      </a:r>
                    </a:p>
                  </a:txBody>
                  <a:tcPr marR="9525" marT="9525" marB="9144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87206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B0EEBAE-1100-E3C7-0336-EEE5835846ED}"/>
              </a:ext>
            </a:extLst>
          </p:cNvPr>
          <p:cNvSpPr txBox="1"/>
          <p:nvPr userDrawn="1"/>
        </p:nvSpPr>
        <p:spPr>
          <a:xfrm>
            <a:off x="485279" y="4672857"/>
            <a:ext cx="2915213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b="0" i="0" kern="100" dirty="0">
                <a:solidFill>
                  <a:srgbClr val="1D212E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  <a:sym typeface="Noto Sans Light"/>
              </a:rPr>
              <a:t>Example course structure above.</a:t>
            </a:r>
          </a:p>
        </p:txBody>
      </p:sp>
      <p:sp>
        <p:nvSpPr>
          <p:cNvPr id="8" name="Google Shape;436;p42">
            <a:extLst>
              <a:ext uri="{FF2B5EF4-FFF2-40B4-BE49-F238E27FC236}">
                <a16:creationId xmlns:a16="http://schemas.microsoft.com/office/drawing/2014/main" id="{6CA6DD5D-0CAF-19E6-52BD-4A37205F5BF3}"/>
              </a:ext>
            </a:extLst>
          </p:cNvPr>
          <p:cNvSpPr txBox="1">
            <a:spLocks/>
          </p:cNvSpPr>
          <p:nvPr userDrawn="1"/>
        </p:nvSpPr>
        <p:spPr>
          <a:xfrm>
            <a:off x="349149" y="170420"/>
            <a:ext cx="5579703" cy="84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18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Program delivery may be tailored to meet the specific needs of your workforce.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A6B39E-9F7D-268A-BB32-51B23130CAD0}"/>
              </a:ext>
            </a:extLst>
          </p:cNvPr>
          <p:cNvSpPr txBox="1"/>
          <p:nvPr userDrawn="1"/>
        </p:nvSpPr>
        <p:spPr>
          <a:xfrm>
            <a:off x="3309353" y="1634176"/>
            <a:ext cx="4572000" cy="655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4488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itchFamily="2" charset="2"/>
              <a:buChar char="v"/>
            </a:pPr>
            <a:r>
              <a:rPr lang="en-US" sz="1100" b="0" i="0" kern="1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Synchronous or Asynchronous</a:t>
            </a:r>
          </a:p>
          <a:p>
            <a:pPr marL="344488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itchFamily="2" charset="2"/>
              <a:buChar char="v"/>
            </a:pPr>
            <a:r>
              <a:rPr lang="en-US" sz="1100" b="0" i="0" kern="1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Group or Solo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D9A5BFF-4831-2AC2-2828-05C91D46466F}"/>
              </a:ext>
            </a:extLst>
          </p:cNvPr>
          <p:cNvCxnSpPr>
            <a:cxnSpLocks/>
          </p:cNvCxnSpPr>
          <p:nvPr userDrawn="1"/>
        </p:nvCxnSpPr>
        <p:spPr>
          <a:xfrm flipV="1">
            <a:off x="450111" y="1219035"/>
            <a:ext cx="8034465" cy="11778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oogle Shape;14;p2">
            <a:extLst>
              <a:ext uri="{FF2B5EF4-FFF2-40B4-BE49-F238E27FC236}">
                <a16:creationId xmlns:a16="http://schemas.microsoft.com/office/drawing/2014/main" id="{B18CFDA1-9E58-5747-F6C2-377104376F5D}"/>
              </a:ext>
            </a:extLst>
          </p:cNvPr>
          <p:cNvPicPr preferRelativeResize="0"/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03" y="4668946"/>
            <a:ext cx="1006482" cy="47455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82052E0-D389-A2C6-714A-36ABDDB8EA32}"/>
              </a:ext>
            </a:extLst>
          </p:cNvPr>
          <p:cNvSpPr txBox="1">
            <a:spLocks/>
          </p:cNvSpPr>
          <p:nvPr userDrawn="1"/>
        </p:nvSpPr>
        <p:spPr>
          <a:xfrm>
            <a:off x="276055" y="1380032"/>
            <a:ext cx="4752364" cy="5127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lnSpc>
                <a:spcPct val="150000"/>
              </a:lnSpc>
              <a:spcAft>
                <a:spcPts val="600"/>
              </a:spcAft>
              <a:buClrTx/>
              <a:buFont typeface="Arial" panose="020B0604020202020204" pitchFamily="34" charset="0"/>
              <a:buNone/>
            </a:pPr>
            <a:r>
              <a:rPr lang="en-US" sz="4800" b="0" i="0" kern="100" dirty="0">
                <a:solidFill>
                  <a:srgbClr val="000000"/>
                </a:solidFill>
                <a:ea typeface="Noto Sans" panose="020B0502040504020204" pitchFamily="34" charset="0"/>
                <a:sym typeface="Arial"/>
              </a:rPr>
              <a:t>Flexible delivery methods include:</a:t>
            </a:r>
          </a:p>
          <a:p>
            <a:pPr marL="688975" indent="-227013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96C2DB"/>
              </a:buClr>
              <a:buSzPct val="100000"/>
              <a:buFont typeface="Wingdings" pitchFamily="2" charset="2"/>
              <a:buChar char="v"/>
            </a:pPr>
            <a:r>
              <a:rPr lang="en-US" sz="4400" b="0" i="0" kern="100" dirty="0">
                <a:solidFill>
                  <a:srgbClr val="000000"/>
                </a:solidFill>
                <a:ea typeface="Noto Sans" panose="020B0502040504020204" pitchFamily="34" charset="0"/>
                <a:sym typeface="Arial"/>
              </a:rPr>
              <a:t>Online or Classroom</a:t>
            </a:r>
          </a:p>
          <a:p>
            <a:pPr marL="688975" indent="-227013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96C2DB"/>
              </a:buClr>
              <a:buSzPct val="100000"/>
              <a:buFont typeface="Wingdings" pitchFamily="2" charset="2"/>
              <a:buChar char="v"/>
            </a:pPr>
            <a:r>
              <a:rPr lang="en-US" sz="4400" b="0" i="0" kern="100" dirty="0">
                <a:solidFill>
                  <a:srgbClr val="000000"/>
                </a:solidFill>
                <a:ea typeface="Noto Sans" panose="020B0502040504020204" pitchFamily="34" charset="0"/>
                <a:sym typeface="Arial"/>
              </a:rPr>
              <a:t>Instructor Led or Self-Guided</a:t>
            </a:r>
          </a:p>
          <a:p>
            <a:pPr marL="114300" indent="0">
              <a:spcAft>
                <a:spcPts val="600"/>
              </a:spcAft>
              <a:buClrTx/>
              <a:buFont typeface="Arial" panose="020B0604020202020204" pitchFamily="34" charset="0"/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596900" lvl="1" indent="0">
              <a:spcAft>
                <a:spcPts val="600"/>
              </a:spcAft>
              <a:buClrTx/>
              <a:buFont typeface="Arial" panose="020B0604020202020204" pitchFamily="34" charset="0"/>
              <a:buNone/>
            </a:pPr>
            <a:endParaRPr lang="en-US" dirty="0">
              <a:solidFill>
                <a:srgbClr val="000000"/>
              </a:solidFill>
            </a:endParaRPr>
          </a:p>
          <a:p>
            <a:pPr lvl="1">
              <a:spcAft>
                <a:spcPts val="600"/>
              </a:spcAft>
              <a:buClrTx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396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ption 2" preserve="1" userDrawn="1">
  <p:cSld name="1_Cover option 2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36;p42">
            <a:extLst>
              <a:ext uri="{FF2B5EF4-FFF2-40B4-BE49-F238E27FC236}">
                <a16:creationId xmlns:a16="http://schemas.microsoft.com/office/drawing/2014/main" id="{A6927CC2-393E-A27E-D6AE-EF39CA04B0C9}"/>
              </a:ext>
            </a:extLst>
          </p:cNvPr>
          <p:cNvSpPr txBox="1">
            <a:spLocks/>
          </p:cNvSpPr>
          <p:nvPr userDrawn="1"/>
        </p:nvSpPr>
        <p:spPr>
          <a:xfrm>
            <a:off x="349149" y="228139"/>
            <a:ext cx="8460743" cy="84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16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Courses address critical topics in the </a:t>
            </a:r>
            <a:r>
              <a:rPr lang="en-US" sz="1600" b="1" i="0" dirty="0">
                <a:solidFill>
                  <a:srgbClr val="8EB8D0"/>
                </a:solidFill>
                <a:latin typeface="Poppins SemiBold" pitchFamily="2" charset="77"/>
                <a:cs typeface="Poppins SemiBold" pitchFamily="2" charset="77"/>
              </a:rPr>
              <a:t>business of construction </a:t>
            </a:r>
            <a:r>
              <a:rPr lang="en-US" sz="16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to accelerate competency development, reduce project risk, and increase project profitability.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A551FF-2516-8206-F468-D56B12FE96AD}"/>
              </a:ext>
            </a:extLst>
          </p:cNvPr>
          <p:cNvSpPr/>
          <p:nvPr userDrawn="1"/>
        </p:nvSpPr>
        <p:spPr>
          <a:xfrm>
            <a:off x="349148" y="1267460"/>
            <a:ext cx="2057400" cy="367029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4DF15E2-958A-494A-865D-04C9B997060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517308783"/>
              </p:ext>
            </p:extLst>
          </p:nvPr>
        </p:nvGraphicFramePr>
        <p:xfrm>
          <a:off x="365760" y="1325880"/>
          <a:ext cx="8166639" cy="3615485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072603">
                  <a:extLst>
                    <a:ext uri="{9D8B030D-6E8A-4147-A177-3AD203B41FA5}">
                      <a16:colId xmlns:a16="http://schemas.microsoft.com/office/drawing/2014/main" val="2658378121"/>
                    </a:ext>
                  </a:extLst>
                </a:gridCol>
                <a:gridCol w="2053977">
                  <a:extLst>
                    <a:ext uri="{9D8B030D-6E8A-4147-A177-3AD203B41FA5}">
                      <a16:colId xmlns:a16="http://schemas.microsoft.com/office/drawing/2014/main" val="2034637381"/>
                    </a:ext>
                  </a:extLst>
                </a:gridCol>
                <a:gridCol w="1995520">
                  <a:extLst>
                    <a:ext uri="{9D8B030D-6E8A-4147-A177-3AD203B41FA5}">
                      <a16:colId xmlns:a16="http://schemas.microsoft.com/office/drawing/2014/main" val="879993632"/>
                    </a:ext>
                  </a:extLst>
                </a:gridCol>
                <a:gridCol w="2044539">
                  <a:extLst>
                    <a:ext uri="{9D8B030D-6E8A-4147-A177-3AD203B41FA5}">
                      <a16:colId xmlns:a16="http://schemas.microsoft.com/office/drawing/2014/main" val="3138947160"/>
                    </a:ext>
                  </a:extLst>
                </a:gridCol>
              </a:tblGrid>
              <a:tr h="3080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People Leadership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rgbClr val="9E9791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Operational Excellence</a:t>
                      </a:r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9E9791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Risk Mitigation</a:t>
                      </a:r>
                    </a:p>
                  </a:txBody>
                  <a:tcPr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9E9791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Client Satisfaction</a:t>
                      </a:r>
                    </a:p>
                  </a:txBody>
                  <a:tcPr marL="182880"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7853090"/>
                  </a:ext>
                </a:extLst>
              </a:tr>
              <a:tr h="7775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Leadership, Ethics, and Communication</a:t>
                      </a:r>
                      <a:br>
                        <a:rPr lang="en-US" sz="10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1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Succeeding as Project Steward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rgbClr val="AAA39E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Site Logistics</a:t>
                      </a:r>
                      <a:b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1" u="none" strike="noStrike" cap="none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Coordinating Project Resource Flow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Legal Concepts and Regulations </a:t>
                      </a:r>
                      <a:r>
                        <a:rPr lang="en-US" sz="1000" b="0" i="1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Understanding Construction Law</a:t>
                      </a:r>
                    </a:p>
                  </a:txBody>
                  <a:tcPr marR="274320" marT="91440" marB="0"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Scheduling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1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Developing and Managing </a:t>
                      </a:r>
                      <a:br>
                        <a:rPr lang="en-US" sz="1000" b="0" i="1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</a:br>
                      <a:r>
                        <a:rPr lang="en-US" sz="1000" b="0" i="1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the Project Timeline</a:t>
                      </a:r>
                    </a:p>
                  </a:txBody>
                  <a:tcPr marL="182880" marR="274320" marT="91440" marB="0"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287249"/>
                  </a:ext>
                </a:extLst>
              </a:tr>
              <a:tr h="5368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Human Resources</a:t>
                      </a:r>
                      <a:br>
                        <a:rPr lang="en-US" sz="10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1" u="none" strike="noStrike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Building a Strong Team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rgbClr val="AAA39E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Work Planning</a:t>
                      </a:r>
                      <a:b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1" u="none" strike="noStrike" cap="none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Ensuring Safe and Productive Workflow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Cost Control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1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Monitoring and Influencing Project Spend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Quality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1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Delivering Excellence</a:t>
                      </a:r>
                    </a:p>
                  </a:txBody>
                  <a:tcPr marL="182880"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4197304"/>
                  </a:ext>
                </a:extLst>
              </a:tr>
              <a:tr h="5627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Safety and Health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1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Protecting People</a:t>
                      </a:r>
                      <a:endParaRPr lang="en-US" sz="1000" b="0" i="1" u="none" strike="noStrike" cap="none" dirty="0">
                        <a:solidFill>
                          <a:srgbClr val="000000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  <a:sym typeface="Arial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rgbClr val="AAA39E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Resource Management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1" u="none" strike="noStrike" cap="none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Optimizing People, Materials, and Equipment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Risk Management and Claims Prevention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1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Protecting Your Business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Project Closeout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1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Finishing Strong</a:t>
                      </a:r>
                    </a:p>
                  </a:txBody>
                  <a:tcPr marL="182880"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6492646"/>
                  </a:ext>
                </a:extLst>
              </a:tr>
              <a:tr h="525703"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i="0" kern="1200" dirty="0">
                          <a:solidFill>
                            <a:srgbClr val="AAA39E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Constructability</a:t>
                      </a:r>
                    </a:p>
                    <a:p>
                      <a:r>
                        <a:rPr lang="en-US" sz="1000" b="0" i="1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Integrating Construction Knowledge into Design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Change Management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1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Minimizing the Impact of Change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000" b="0" i="0" dirty="0">
                        <a:solidFill>
                          <a:srgbClr val="9E9791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8996304"/>
                  </a:ext>
                </a:extLst>
              </a:tr>
              <a:tr h="869889"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i="0" kern="1200" dirty="0">
                          <a:solidFill>
                            <a:srgbClr val="AAA39E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Information Management</a:t>
                      </a:r>
                      <a:r>
                        <a:rPr lang="en-US" sz="1000" b="1" i="0" dirty="0">
                          <a:solidFill>
                            <a:srgbClr val="AAA39E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 </a:t>
                      </a:r>
                    </a:p>
                    <a:p>
                      <a:r>
                        <a:rPr lang="en-US" sz="1000" b="0" i="1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Delivering Accurate and Timely Information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Contracts and Procurement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1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Understanding and Implementing Project Agreements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000" b="0" i="0" dirty="0">
                        <a:solidFill>
                          <a:srgbClr val="9E9791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5484292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273D14-EB6D-0589-A048-BCCE42DE2D14}"/>
              </a:ext>
            </a:extLst>
          </p:cNvPr>
          <p:cNvCxnSpPr>
            <a:cxnSpLocks/>
          </p:cNvCxnSpPr>
          <p:nvPr userDrawn="1"/>
        </p:nvCxnSpPr>
        <p:spPr>
          <a:xfrm flipV="1">
            <a:off x="2407468" y="1267459"/>
            <a:ext cx="0" cy="365760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EBB2F9-88E2-646D-DA01-914D51D454CC}"/>
              </a:ext>
            </a:extLst>
          </p:cNvPr>
          <p:cNvCxnSpPr>
            <a:cxnSpLocks/>
          </p:cNvCxnSpPr>
          <p:nvPr userDrawn="1"/>
        </p:nvCxnSpPr>
        <p:spPr>
          <a:xfrm flipV="1">
            <a:off x="4448706" y="1256179"/>
            <a:ext cx="0" cy="365760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21837E-770A-E3A0-FAE0-E0FC2885BCC8}"/>
              </a:ext>
            </a:extLst>
          </p:cNvPr>
          <p:cNvCxnSpPr>
            <a:cxnSpLocks/>
          </p:cNvCxnSpPr>
          <p:nvPr userDrawn="1"/>
        </p:nvCxnSpPr>
        <p:spPr>
          <a:xfrm>
            <a:off x="349149" y="1662613"/>
            <a:ext cx="8229600" cy="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0356EFA-A54E-C7CC-B5ED-717CE1174B94}"/>
              </a:ext>
            </a:extLst>
          </p:cNvPr>
          <p:cNvSpPr/>
          <p:nvPr userDrawn="1"/>
        </p:nvSpPr>
        <p:spPr>
          <a:xfrm>
            <a:off x="359301" y="1199086"/>
            <a:ext cx="2044693" cy="81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2"/>
              </a:solidFill>
              <a:latin typeface="Poppins Light" pitchFamily="2" charset="77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1EF800D-7039-2D69-81D9-9106B9516BE5}"/>
              </a:ext>
            </a:extLst>
          </p:cNvPr>
          <p:cNvCxnSpPr>
            <a:cxnSpLocks/>
          </p:cNvCxnSpPr>
          <p:nvPr userDrawn="1"/>
        </p:nvCxnSpPr>
        <p:spPr>
          <a:xfrm flipV="1">
            <a:off x="6493408" y="1280159"/>
            <a:ext cx="0" cy="365760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oogle Shape;14;p2">
            <a:extLst>
              <a:ext uri="{FF2B5EF4-FFF2-40B4-BE49-F238E27FC236}">
                <a16:creationId xmlns:a16="http://schemas.microsoft.com/office/drawing/2014/main" id="{E54E0D79-84F0-5FD7-890E-2EDA99E19C9C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0803" y="4668946"/>
            <a:ext cx="1006482" cy="285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89161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ption 2" preserve="1" userDrawn="1">
  <p:cSld name="1_Cover option 2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36;p42">
            <a:extLst>
              <a:ext uri="{FF2B5EF4-FFF2-40B4-BE49-F238E27FC236}">
                <a16:creationId xmlns:a16="http://schemas.microsoft.com/office/drawing/2014/main" id="{A6927CC2-393E-A27E-D6AE-EF39CA04B0C9}"/>
              </a:ext>
            </a:extLst>
          </p:cNvPr>
          <p:cNvSpPr txBox="1">
            <a:spLocks/>
          </p:cNvSpPr>
          <p:nvPr userDrawn="1"/>
        </p:nvSpPr>
        <p:spPr>
          <a:xfrm>
            <a:off x="349149" y="228139"/>
            <a:ext cx="8460743" cy="84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16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Courses address critical topics in the </a:t>
            </a:r>
            <a:r>
              <a:rPr lang="en-US" sz="1600" b="1" i="0" dirty="0">
                <a:solidFill>
                  <a:srgbClr val="8EB8D0"/>
                </a:solidFill>
                <a:latin typeface="Poppins SemiBold" pitchFamily="2" charset="77"/>
                <a:cs typeface="Poppins SemiBold" pitchFamily="2" charset="77"/>
              </a:rPr>
              <a:t>business of construction </a:t>
            </a:r>
            <a:r>
              <a:rPr lang="en-US" sz="16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to accelerate competency development, reduce project risk, and increase project profitability.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A551FF-2516-8206-F468-D56B12FE96AD}"/>
              </a:ext>
            </a:extLst>
          </p:cNvPr>
          <p:cNvSpPr/>
          <p:nvPr userDrawn="1"/>
        </p:nvSpPr>
        <p:spPr>
          <a:xfrm>
            <a:off x="2414015" y="1271016"/>
            <a:ext cx="2057400" cy="36530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4DF15E2-958A-494A-865D-04C9B997060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077211818"/>
              </p:ext>
            </p:extLst>
          </p:nvPr>
        </p:nvGraphicFramePr>
        <p:xfrm>
          <a:off x="365386" y="1325880"/>
          <a:ext cx="8166639" cy="3619052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072603">
                  <a:extLst>
                    <a:ext uri="{9D8B030D-6E8A-4147-A177-3AD203B41FA5}">
                      <a16:colId xmlns:a16="http://schemas.microsoft.com/office/drawing/2014/main" val="2658378121"/>
                    </a:ext>
                  </a:extLst>
                </a:gridCol>
                <a:gridCol w="2053977">
                  <a:extLst>
                    <a:ext uri="{9D8B030D-6E8A-4147-A177-3AD203B41FA5}">
                      <a16:colId xmlns:a16="http://schemas.microsoft.com/office/drawing/2014/main" val="2034637381"/>
                    </a:ext>
                  </a:extLst>
                </a:gridCol>
                <a:gridCol w="1995520">
                  <a:extLst>
                    <a:ext uri="{9D8B030D-6E8A-4147-A177-3AD203B41FA5}">
                      <a16:colId xmlns:a16="http://schemas.microsoft.com/office/drawing/2014/main" val="879993632"/>
                    </a:ext>
                  </a:extLst>
                </a:gridCol>
                <a:gridCol w="2044539">
                  <a:extLst>
                    <a:ext uri="{9D8B030D-6E8A-4147-A177-3AD203B41FA5}">
                      <a16:colId xmlns:a16="http://schemas.microsoft.com/office/drawing/2014/main" val="3138947160"/>
                    </a:ext>
                  </a:extLst>
                </a:gridCol>
              </a:tblGrid>
              <a:tr h="3080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AAA39E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People Leadership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Operational Excellence</a:t>
                      </a:r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9E9791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Risk Mitigation</a:t>
                      </a:r>
                    </a:p>
                  </a:txBody>
                  <a:tcPr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9E9791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Client Satisfaction</a:t>
                      </a:r>
                    </a:p>
                  </a:txBody>
                  <a:tcPr marL="182880"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7853090"/>
                  </a:ext>
                </a:extLst>
              </a:tr>
              <a:tr h="7775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rgbClr val="AAA39E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Leadership, Ethics, and Communication</a:t>
                      </a:r>
                      <a:b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1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Succeeding as Project Steward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Site Logistics</a:t>
                      </a:r>
                      <a:br>
                        <a:rPr lang="en-US" sz="10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1" u="none" strike="noStrike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Coordinating Project Resource Flow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Legal Concepts and Regulations</a:t>
                      </a: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 </a:t>
                      </a:r>
                      <a:r>
                        <a:rPr lang="en-US" sz="1000" b="0" i="1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Understanding Construction Law</a:t>
                      </a:r>
                    </a:p>
                  </a:txBody>
                  <a:tcPr marR="274320" marT="91440" marB="0"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Scheduling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1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Developing and Managing </a:t>
                      </a:r>
                      <a:br>
                        <a:rPr lang="en-US" sz="1000" b="0" i="1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</a:br>
                      <a:r>
                        <a:rPr lang="en-US" sz="1000" b="0" i="1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the Project Timeline</a:t>
                      </a:r>
                    </a:p>
                  </a:txBody>
                  <a:tcPr marL="182880" marR="274320" marT="91440" marB="0"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287249"/>
                  </a:ext>
                </a:extLst>
              </a:tr>
              <a:tr h="5368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rgbClr val="AAA39E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Human Resources</a:t>
                      </a:r>
                      <a:b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1" u="none" strike="noStrike" cap="none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Building a Strong Team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Work Planning</a:t>
                      </a:r>
                      <a:br>
                        <a:rPr lang="en-US" sz="10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1" u="none" strike="noStrike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Ensuring Safe and Productive Workflow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Cost Control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1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Monitoring and Influencing Project Spend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Quality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1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Delivering Excellence</a:t>
                      </a:r>
                    </a:p>
                  </a:txBody>
                  <a:tcPr marL="182880"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4197304"/>
                  </a:ext>
                </a:extLst>
              </a:tr>
              <a:tr h="5627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rgbClr val="AAA39E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Safety and Health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1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Protecting People</a:t>
                      </a:r>
                      <a:endParaRPr lang="en-US" sz="1000" b="0" i="1" u="none" strike="noStrike" cap="none" dirty="0">
                        <a:solidFill>
                          <a:srgbClr val="AAA39E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  <a:sym typeface="Arial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Resource Management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1" u="none" strike="noStrike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Optimizing People, Materials, and Equipment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Risk Management and Claims Prevention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1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Protecting Your Business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Project Closeout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1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Finishing Strong</a:t>
                      </a:r>
                    </a:p>
                  </a:txBody>
                  <a:tcPr marL="182880"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6492646"/>
                  </a:ext>
                </a:extLst>
              </a:tr>
              <a:tr h="552207"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i="0" kern="120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Constructability</a:t>
                      </a:r>
                      <a:endParaRPr lang="en-US" sz="1000" b="1" i="0" kern="1200" dirty="0">
                        <a:solidFill>
                          <a:srgbClr val="514A47"/>
                        </a:solidFill>
                        <a:latin typeface="Poppins SemiBold" pitchFamily="2" charset="77"/>
                        <a:ea typeface="Noto Sans" panose="020B0502040504020204" pitchFamily="34" charset="0"/>
                        <a:cs typeface="Poppins SemiBold" pitchFamily="2" charset="77"/>
                      </a:endParaRPr>
                    </a:p>
                    <a:p>
                      <a:r>
                        <a:rPr lang="en-US" sz="1000" b="0" i="1" dirty="0">
                          <a:solidFill>
                            <a:srgbClr val="514A47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Integrating Construction Knowledge into Design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Change Management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1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Minimizing the Impact of Change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000" b="0" i="0" dirty="0">
                        <a:solidFill>
                          <a:srgbClr val="9E9791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8996304"/>
                  </a:ext>
                </a:extLst>
              </a:tr>
              <a:tr h="869889"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i="0" kern="120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Information Management</a:t>
                      </a:r>
                      <a:r>
                        <a:rPr lang="en-US" sz="1000" b="1" i="0" dirty="0">
                          <a:solidFill>
                            <a:srgbClr val="514A47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 </a:t>
                      </a:r>
                    </a:p>
                    <a:p>
                      <a:r>
                        <a:rPr lang="en-US" sz="1000" b="0" i="1" dirty="0">
                          <a:solidFill>
                            <a:srgbClr val="514A47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Delivering Accurate and Timely Information</a:t>
                      </a:r>
                    </a:p>
                    <a:p>
                      <a:endParaRPr lang="en-US" sz="10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  <a:p>
                      <a:endParaRPr lang="en-US" sz="10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Contracts and Procurement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1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Understanding and Implementing Project Agreements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000" b="0" i="0" dirty="0">
                        <a:solidFill>
                          <a:srgbClr val="9E9791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5484292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273D14-EB6D-0589-A048-BCCE42DE2D14}"/>
              </a:ext>
            </a:extLst>
          </p:cNvPr>
          <p:cNvCxnSpPr>
            <a:cxnSpLocks/>
          </p:cNvCxnSpPr>
          <p:nvPr userDrawn="1"/>
        </p:nvCxnSpPr>
        <p:spPr>
          <a:xfrm flipV="1">
            <a:off x="2410932" y="1267459"/>
            <a:ext cx="0" cy="365760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EBB2F9-88E2-646D-DA01-914D51D454CC}"/>
              </a:ext>
            </a:extLst>
          </p:cNvPr>
          <p:cNvCxnSpPr>
            <a:cxnSpLocks/>
          </p:cNvCxnSpPr>
          <p:nvPr userDrawn="1"/>
        </p:nvCxnSpPr>
        <p:spPr>
          <a:xfrm flipV="1">
            <a:off x="4468886" y="1256179"/>
            <a:ext cx="0" cy="365760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21837E-770A-E3A0-FAE0-E0FC2885BCC8}"/>
              </a:ext>
            </a:extLst>
          </p:cNvPr>
          <p:cNvCxnSpPr>
            <a:cxnSpLocks/>
          </p:cNvCxnSpPr>
          <p:nvPr userDrawn="1"/>
        </p:nvCxnSpPr>
        <p:spPr>
          <a:xfrm>
            <a:off x="349149" y="1662613"/>
            <a:ext cx="8229600" cy="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0356EFA-A54E-C7CC-B5ED-717CE1174B94}"/>
              </a:ext>
            </a:extLst>
          </p:cNvPr>
          <p:cNvSpPr/>
          <p:nvPr userDrawn="1"/>
        </p:nvSpPr>
        <p:spPr>
          <a:xfrm>
            <a:off x="2410570" y="1197864"/>
            <a:ext cx="2044693" cy="81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2"/>
              </a:solidFill>
              <a:latin typeface="Poppins Light" pitchFamily="2" charset="77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1EF800D-7039-2D69-81D9-9106B9516BE5}"/>
              </a:ext>
            </a:extLst>
          </p:cNvPr>
          <p:cNvCxnSpPr>
            <a:cxnSpLocks/>
          </p:cNvCxnSpPr>
          <p:nvPr userDrawn="1"/>
        </p:nvCxnSpPr>
        <p:spPr>
          <a:xfrm flipV="1">
            <a:off x="6493408" y="1280159"/>
            <a:ext cx="0" cy="365760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oogle Shape;14;p2">
            <a:extLst>
              <a:ext uri="{FF2B5EF4-FFF2-40B4-BE49-F238E27FC236}">
                <a16:creationId xmlns:a16="http://schemas.microsoft.com/office/drawing/2014/main" id="{90C05A12-0D83-651D-234D-796BD2DCE962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0803" y="4668946"/>
            <a:ext cx="1006482" cy="285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24871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ption 2" preserve="1" userDrawn="1">
  <p:cSld name="1_Cover option 2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36;p42">
            <a:extLst>
              <a:ext uri="{FF2B5EF4-FFF2-40B4-BE49-F238E27FC236}">
                <a16:creationId xmlns:a16="http://schemas.microsoft.com/office/drawing/2014/main" id="{A6927CC2-393E-A27E-D6AE-EF39CA04B0C9}"/>
              </a:ext>
            </a:extLst>
          </p:cNvPr>
          <p:cNvSpPr txBox="1">
            <a:spLocks/>
          </p:cNvSpPr>
          <p:nvPr userDrawn="1"/>
        </p:nvSpPr>
        <p:spPr>
          <a:xfrm>
            <a:off x="349149" y="228139"/>
            <a:ext cx="8460743" cy="84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16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Courses address critical topics in the </a:t>
            </a:r>
            <a:r>
              <a:rPr lang="en-US" sz="1600" b="1" i="0" dirty="0">
                <a:solidFill>
                  <a:srgbClr val="8EB8D0"/>
                </a:solidFill>
                <a:latin typeface="Poppins SemiBold" pitchFamily="2" charset="77"/>
                <a:cs typeface="Poppins SemiBold" pitchFamily="2" charset="77"/>
              </a:rPr>
              <a:t>business of construction </a:t>
            </a:r>
            <a:r>
              <a:rPr lang="en-US" sz="16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to accelerate competency development, reduce project risk, and increase project profitability.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A551FF-2516-8206-F468-D56B12FE96AD}"/>
              </a:ext>
            </a:extLst>
          </p:cNvPr>
          <p:cNvSpPr/>
          <p:nvPr userDrawn="1"/>
        </p:nvSpPr>
        <p:spPr>
          <a:xfrm>
            <a:off x="4480560" y="1271016"/>
            <a:ext cx="2054853" cy="366674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4DF15E2-958A-494A-865D-04C9B997060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218893621"/>
              </p:ext>
            </p:extLst>
          </p:nvPr>
        </p:nvGraphicFramePr>
        <p:xfrm>
          <a:off x="365760" y="1325880"/>
          <a:ext cx="8166639" cy="3615485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072603">
                  <a:extLst>
                    <a:ext uri="{9D8B030D-6E8A-4147-A177-3AD203B41FA5}">
                      <a16:colId xmlns:a16="http://schemas.microsoft.com/office/drawing/2014/main" val="2658378121"/>
                    </a:ext>
                  </a:extLst>
                </a:gridCol>
                <a:gridCol w="2053977">
                  <a:extLst>
                    <a:ext uri="{9D8B030D-6E8A-4147-A177-3AD203B41FA5}">
                      <a16:colId xmlns:a16="http://schemas.microsoft.com/office/drawing/2014/main" val="2034637381"/>
                    </a:ext>
                  </a:extLst>
                </a:gridCol>
                <a:gridCol w="1995520">
                  <a:extLst>
                    <a:ext uri="{9D8B030D-6E8A-4147-A177-3AD203B41FA5}">
                      <a16:colId xmlns:a16="http://schemas.microsoft.com/office/drawing/2014/main" val="879993632"/>
                    </a:ext>
                  </a:extLst>
                </a:gridCol>
                <a:gridCol w="2044539">
                  <a:extLst>
                    <a:ext uri="{9D8B030D-6E8A-4147-A177-3AD203B41FA5}">
                      <a16:colId xmlns:a16="http://schemas.microsoft.com/office/drawing/2014/main" val="3138947160"/>
                    </a:ext>
                  </a:extLst>
                </a:gridCol>
              </a:tblGrid>
              <a:tr h="3080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AAA39E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People Leadership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AAA39E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Operational Excellence</a:t>
                      </a:r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172535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Risk Mitigation</a:t>
                      </a:r>
                    </a:p>
                  </a:txBody>
                  <a:tcPr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9E9791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Client Satisfaction</a:t>
                      </a:r>
                    </a:p>
                  </a:txBody>
                  <a:tcPr marL="182880"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7853090"/>
                  </a:ext>
                </a:extLst>
              </a:tr>
              <a:tr h="7775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rgbClr val="AAA39E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Leadership, Ethics, and Communication</a:t>
                      </a:r>
                      <a:b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1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Succeeding as Project Steward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rgbClr val="AAA39E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Site Logistics</a:t>
                      </a:r>
                      <a:b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1" u="none" strike="noStrike" cap="none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Coordinating Project Resource Flow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Legal Concepts and Regulations</a:t>
                      </a:r>
                      <a:r>
                        <a:rPr lang="en-US" sz="1000" b="1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 </a:t>
                      </a:r>
                      <a:r>
                        <a:rPr lang="en-US" sz="1000" b="0" i="1" u="none" strike="noStrike" kern="1200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Understanding Construction Law</a:t>
                      </a:r>
                    </a:p>
                  </a:txBody>
                  <a:tcPr marR="274320" marT="91440" marB="0"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rgbClr val="AAA39E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Scheduling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1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Developing and Managing </a:t>
                      </a:r>
                      <a:br>
                        <a:rPr lang="en-US" sz="1000" b="0" i="1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</a:br>
                      <a:r>
                        <a:rPr lang="en-US" sz="1000" b="0" i="1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the Project Timeline</a:t>
                      </a:r>
                    </a:p>
                  </a:txBody>
                  <a:tcPr marL="182880" marR="274320" marT="91440" marB="0"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287249"/>
                  </a:ext>
                </a:extLst>
              </a:tr>
              <a:tr h="5368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rgbClr val="AAA39E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Human Resources</a:t>
                      </a:r>
                      <a:b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1" u="none" strike="noStrike" cap="none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Building a Strong Team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rgbClr val="AAA39E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Work Planning</a:t>
                      </a:r>
                      <a:b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1" u="none" strike="noStrike" cap="none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Ensuring Safe and Productive Workflow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Cost Control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1" u="none" strike="noStrike" kern="1200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Monitoring and Influencing Project Spend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rgbClr val="AAA39E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Quality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1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Delivering Excellence</a:t>
                      </a:r>
                    </a:p>
                  </a:txBody>
                  <a:tcPr marL="182880"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4197304"/>
                  </a:ext>
                </a:extLst>
              </a:tr>
              <a:tr h="5627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rgbClr val="AAA39E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Safety and Health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1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Protecting People</a:t>
                      </a:r>
                      <a:endParaRPr lang="en-US" sz="1000" b="0" i="1" u="none" strike="noStrike" cap="none" dirty="0">
                        <a:solidFill>
                          <a:srgbClr val="AAA39E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  <a:sym typeface="Arial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rgbClr val="AAA39E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Resource Management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1" u="none" strike="noStrike" cap="none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Optimizing People, Materials, and Equipment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Risk Management and Claims Prevention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1" u="none" strike="noStrike" kern="1200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Protecting Your Business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rgbClr val="AAA39E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Project Closeout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1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Finishing Strong</a:t>
                      </a:r>
                    </a:p>
                  </a:txBody>
                  <a:tcPr marL="182880"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6492646"/>
                  </a:ext>
                </a:extLst>
              </a:tr>
              <a:tr h="479321"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i="0" kern="1200" dirty="0">
                          <a:solidFill>
                            <a:srgbClr val="AAA39E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Constructability</a:t>
                      </a:r>
                    </a:p>
                    <a:p>
                      <a:r>
                        <a:rPr lang="en-US" sz="1000" b="0" i="1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Integrating Construction Knowledge into Design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Change Management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1" u="none" strike="noStrike" kern="1200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Minimizing the Impact of Change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000" b="0" i="0" dirty="0">
                        <a:solidFill>
                          <a:srgbClr val="9E9791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8996304"/>
                  </a:ext>
                </a:extLst>
              </a:tr>
              <a:tr h="869889"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i="0" kern="1200" dirty="0">
                          <a:solidFill>
                            <a:srgbClr val="AAA39E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Information Management </a:t>
                      </a:r>
                    </a:p>
                    <a:p>
                      <a:r>
                        <a:rPr lang="en-US" sz="1000" b="0" i="1" kern="120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Delivering Accurate and Timely Information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Contracts and Procurement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1" u="none" strike="noStrike" kern="1200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Understanding and Implementing Project Agreements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000" b="0" i="0" dirty="0">
                        <a:solidFill>
                          <a:srgbClr val="9E9791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5484292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273D14-EB6D-0589-A048-BCCE42DE2D14}"/>
              </a:ext>
            </a:extLst>
          </p:cNvPr>
          <p:cNvCxnSpPr>
            <a:cxnSpLocks/>
          </p:cNvCxnSpPr>
          <p:nvPr userDrawn="1"/>
        </p:nvCxnSpPr>
        <p:spPr>
          <a:xfrm flipV="1">
            <a:off x="2404004" y="1267459"/>
            <a:ext cx="0" cy="365760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EBB2F9-88E2-646D-DA01-914D51D454CC}"/>
              </a:ext>
            </a:extLst>
          </p:cNvPr>
          <p:cNvCxnSpPr>
            <a:cxnSpLocks/>
          </p:cNvCxnSpPr>
          <p:nvPr userDrawn="1"/>
        </p:nvCxnSpPr>
        <p:spPr>
          <a:xfrm flipV="1">
            <a:off x="4480105" y="1267459"/>
            <a:ext cx="0" cy="365760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21837E-770A-E3A0-FAE0-E0FC2885BCC8}"/>
              </a:ext>
            </a:extLst>
          </p:cNvPr>
          <p:cNvCxnSpPr>
            <a:cxnSpLocks/>
          </p:cNvCxnSpPr>
          <p:nvPr userDrawn="1"/>
        </p:nvCxnSpPr>
        <p:spPr>
          <a:xfrm>
            <a:off x="349149" y="1662613"/>
            <a:ext cx="8229600" cy="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0356EFA-A54E-C7CC-B5ED-717CE1174B94}"/>
              </a:ext>
            </a:extLst>
          </p:cNvPr>
          <p:cNvSpPr/>
          <p:nvPr userDrawn="1"/>
        </p:nvSpPr>
        <p:spPr>
          <a:xfrm>
            <a:off x="4480560" y="1197864"/>
            <a:ext cx="2044693" cy="81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2"/>
              </a:solidFill>
              <a:latin typeface="Poppins Light" pitchFamily="2" charset="77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1EF800D-7039-2D69-81D9-9106B9516BE5}"/>
              </a:ext>
            </a:extLst>
          </p:cNvPr>
          <p:cNvCxnSpPr>
            <a:cxnSpLocks/>
          </p:cNvCxnSpPr>
          <p:nvPr userDrawn="1"/>
        </p:nvCxnSpPr>
        <p:spPr>
          <a:xfrm flipV="1">
            <a:off x="6528717" y="1280159"/>
            <a:ext cx="0" cy="365760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oogle Shape;14;p2">
            <a:extLst>
              <a:ext uri="{FF2B5EF4-FFF2-40B4-BE49-F238E27FC236}">
                <a16:creationId xmlns:a16="http://schemas.microsoft.com/office/drawing/2014/main" id="{CEAEBDB4-B8E7-07A1-0C77-AD178A0A090A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0803" y="4668946"/>
            <a:ext cx="1006482" cy="285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9983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ption 2" preserve="1" userDrawn="1">
  <p:cSld name="1_Cover option 2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36;p42">
            <a:extLst>
              <a:ext uri="{FF2B5EF4-FFF2-40B4-BE49-F238E27FC236}">
                <a16:creationId xmlns:a16="http://schemas.microsoft.com/office/drawing/2014/main" id="{A6927CC2-393E-A27E-D6AE-EF39CA04B0C9}"/>
              </a:ext>
            </a:extLst>
          </p:cNvPr>
          <p:cNvSpPr txBox="1">
            <a:spLocks/>
          </p:cNvSpPr>
          <p:nvPr userDrawn="1"/>
        </p:nvSpPr>
        <p:spPr>
          <a:xfrm>
            <a:off x="349149" y="228139"/>
            <a:ext cx="8460743" cy="84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16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Courses address critical topics in the </a:t>
            </a:r>
            <a:r>
              <a:rPr lang="en-US" sz="1600" b="1" i="0" dirty="0">
                <a:solidFill>
                  <a:srgbClr val="8EB8D0"/>
                </a:solidFill>
                <a:latin typeface="Poppins SemiBold" pitchFamily="2" charset="77"/>
                <a:cs typeface="Poppins SemiBold" pitchFamily="2" charset="77"/>
              </a:rPr>
              <a:t>business of construction </a:t>
            </a:r>
            <a:r>
              <a:rPr lang="en-US" sz="16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to accelerate competency development, reduce project risk, and increase project profitability.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A551FF-2516-8206-F468-D56B12FE96AD}"/>
              </a:ext>
            </a:extLst>
          </p:cNvPr>
          <p:cNvSpPr/>
          <p:nvPr userDrawn="1"/>
        </p:nvSpPr>
        <p:spPr>
          <a:xfrm>
            <a:off x="6537959" y="1271016"/>
            <a:ext cx="2057400" cy="319864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4DF15E2-958A-494A-865D-04C9B997060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45631683"/>
              </p:ext>
            </p:extLst>
          </p:nvPr>
        </p:nvGraphicFramePr>
        <p:xfrm>
          <a:off x="365760" y="1325880"/>
          <a:ext cx="8166639" cy="3615485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072603">
                  <a:extLst>
                    <a:ext uri="{9D8B030D-6E8A-4147-A177-3AD203B41FA5}">
                      <a16:colId xmlns:a16="http://schemas.microsoft.com/office/drawing/2014/main" val="2658378121"/>
                    </a:ext>
                  </a:extLst>
                </a:gridCol>
                <a:gridCol w="2053977">
                  <a:extLst>
                    <a:ext uri="{9D8B030D-6E8A-4147-A177-3AD203B41FA5}">
                      <a16:colId xmlns:a16="http://schemas.microsoft.com/office/drawing/2014/main" val="2034637381"/>
                    </a:ext>
                  </a:extLst>
                </a:gridCol>
                <a:gridCol w="1995520">
                  <a:extLst>
                    <a:ext uri="{9D8B030D-6E8A-4147-A177-3AD203B41FA5}">
                      <a16:colId xmlns:a16="http://schemas.microsoft.com/office/drawing/2014/main" val="879993632"/>
                    </a:ext>
                  </a:extLst>
                </a:gridCol>
                <a:gridCol w="2044539">
                  <a:extLst>
                    <a:ext uri="{9D8B030D-6E8A-4147-A177-3AD203B41FA5}">
                      <a16:colId xmlns:a16="http://schemas.microsoft.com/office/drawing/2014/main" val="3138947160"/>
                    </a:ext>
                  </a:extLst>
                </a:gridCol>
              </a:tblGrid>
              <a:tr h="3080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AAA39E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People Leadership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AAA39E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Operational Excellence</a:t>
                      </a:r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AAA39E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Risk Mitigation</a:t>
                      </a:r>
                    </a:p>
                  </a:txBody>
                  <a:tcPr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172535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Client Satisfaction</a:t>
                      </a:r>
                    </a:p>
                  </a:txBody>
                  <a:tcPr marL="182880"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7853090"/>
                  </a:ext>
                </a:extLst>
              </a:tr>
              <a:tr h="7775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rgbClr val="AAA39E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Leadership, Ethics, and Communication</a:t>
                      </a:r>
                      <a:b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1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Succeeding as Project Steward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rgbClr val="AAA39E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Site Logistics</a:t>
                      </a:r>
                      <a:b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1" u="none" strike="noStrike" cap="none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Coordinating Project Resource Flow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rgbClr val="AAA39E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Legal Concepts and Regulations </a:t>
                      </a:r>
                      <a:r>
                        <a:rPr lang="en-US" sz="1000" b="0" i="1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Understanding Construction Law</a:t>
                      </a:r>
                    </a:p>
                  </a:txBody>
                  <a:tcPr marR="274320" marT="91440" marB="0"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Scheduling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1" u="none" strike="noStrike" kern="1200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Developing and Managing </a:t>
                      </a:r>
                      <a:br>
                        <a:rPr lang="en-US" sz="1000" b="0" i="1" u="none" strike="noStrike" kern="1200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</a:br>
                      <a:r>
                        <a:rPr lang="en-US" sz="1000" b="0" i="1" u="none" strike="noStrike" kern="1200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the Project Timeline</a:t>
                      </a:r>
                    </a:p>
                  </a:txBody>
                  <a:tcPr marL="182880" marR="274320" marT="91440" marB="0"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287249"/>
                  </a:ext>
                </a:extLst>
              </a:tr>
              <a:tr h="5368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rgbClr val="AAA39E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Human Resources</a:t>
                      </a:r>
                      <a:b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1" u="none" strike="noStrike" cap="none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Building a Strong Team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rgbClr val="AAA39E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Work Planning</a:t>
                      </a:r>
                      <a:b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1" u="none" strike="noStrike" cap="none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Ensuring Safe and Productive Workflow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rgbClr val="AAA39E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Cost Control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1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Monitoring and Influencing Project Spend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Quality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1" u="none" strike="noStrike" kern="1200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Delivering Excellence</a:t>
                      </a:r>
                    </a:p>
                  </a:txBody>
                  <a:tcPr marL="182880"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4197304"/>
                  </a:ext>
                </a:extLst>
              </a:tr>
              <a:tr h="5627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rgbClr val="AAA39E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Safety and Health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1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Protecting People</a:t>
                      </a:r>
                      <a:endParaRPr lang="en-US" sz="1000" b="0" i="1" u="none" strike="noStrike" cap="none" dirty="0">
                        <a:solidFill>
                          <a:srgbClr val="AAA39E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  <a:sym typeface="Arial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rgbClr val="AAA39E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Resource Management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1" u="none" strike="noStrike" cap="none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Optimizing People, Materials, and Equipment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rgbClr val="AAA39E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Risk Management and Claims Prevention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1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Protecting Your Business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Project Closeout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1" u="none" strike="noStrike" kern="1200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Finishing Strong</a:t>
                      </a:r>
                    </a:p>
                  </a:txBody>
                  <a:tcPr marL="182880"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6492646"/>
                  </a:ext>
                </a:extLst>
              </a:tr>
              <a:tr h="538955"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rgbClr val="AAA39E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Constructability</a:t>
                      </a:r>
                    </a:p>
                    <a:p>
                      <a:r>
                        <a:rPr lang="en-US" sz="1000" b="0" i="1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Integrating Construction Knowledge into Design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rgbClr val="AAA39E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Change Management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1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Minimizing the Impact of Change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000" b="0" i="0" dirty="0">
                        <a:solidFill>
                          <a:srgbClr val="9E9791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8996304"/>
                  </a:ext>
                </a:extLst>
              </a:tr>
              <a:tr h="869889"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rgbClr val="AAA39E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Information Management </a:t>
                      </a:r>
                    </a:p>
                    <a:p>
                      <a:r>
                        <a:rPr lang="en-US" sz="1000" b="0" i="1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Delivering Accurate and Timely Information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i="0" kern="1200" dirty="0">
                          <a:solidFill>
                            <a:srgbClr val="AAA39E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Contracts and Procurement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1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Understanding and Implementing Project Agreements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000" b="0" i="0" dirty="0">
                        <a:solidFill>
                          <a:srgbClr val="9E9791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5484292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273D14-EB6D-0589-A048-BCCE42DE2D14}"/>
              </a:ext>
            </a:extLst>
          </p:cNvPr>
          <p:cNvCxnSpPr>
            <a:cxnSpLocks/>
          </p:cNvCxnSpPr>
          <p:nvPr userDrawn="1"/>
        </p:nvCxnSpPr>
        <p:spPr>
          <a:xfrm flipV="1">
            <a:off x="2404004" y="1267459"/>
            <a:ext cx="0" cy="365760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EBB2F9-88E2-646D-DA01-914D51D454CC}"/>
              </a:ext>
            </a:extLst>
          </p:cNvPr>
          <p:cNvCxnSpPr>
            <a:cxnSpLocks/>
          </p:cNvCxnSpPr>
          <p:nvPr userDrawn="1"/>
        </p:nvCxnSpPr>
        <p:spPr>
          <a:xfrm flipV="1">
            <a:off x="4473177" y="1267459"/>
            <a:ext cx="0" cy="365760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21837E-770A-E3A0-FAE0-E0FC2885BCC8}"/>
              </a:ext>
            </a:extLst>
          </p:cNvPr>
          <p:cNvCxnSpPr>
            <a:cxnSpLocks/>
          </p:cNvCxnSpPr>
          <p:nvPr userDrawn="1"/>
        </p:nvCxnSpPr>
        <p:spPr>
          <a:xfrm>
            <a:off x="349149" y="1662613"/>
            <a:ext cx="8229600" cy="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0356EFA-A54E-C7CC-B5ED-717CE1174B94}"/>
              </a:ext>
            </a:extLst>
          </p:cNvPr>
          <p:cNvSpPr/>
          <p:nvPr userDrawn="1"/>
        </p:nvSpPr>
        <p:spPr>
          <a:xfrm>
            <a:off x="6534056" y="1199085"/>
            <a:ext cx="2044693" cy="81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2"/>
              </a:solidFill>
              <a:latin typeface="Poppins Light" pitchFamily="2" charset="77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1EF800D-7039-2D69-81D9-9106B9516BE5}"/>
              </a:ext>
            </a:extLst>
          </p:cNvPr>
          <p:cNvCxnSpPr>
            <a:cxnSpLocks/>
          </p:cNvCxnSpPr>
          <p:nvPr userDrawn="1"/>
        </p:nvCxnSpPr>
        <p:spPr>
          <a:xfrm flipV="1">
            <a:off x="6535645" y="4922298"/>
            <a:ext cx="0" cy="15461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oogle Shape;14;p2">
            <a:extLst>
              <a:ext uri="{FF2B5EF4-FFF2-40B4-BE49-F238E27FC236}">
                <a16:creationId xmlns:a16="http://schemas.microsoft.com/office/drawing/2014/main" id="{3C9D349F-6A3E-FE89-2B4E-6F434583607D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0803" y="4668946"/>
            <a:ext cx="1006482" cy="285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9475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ption 1" preserve="1" userDrawn="1">
  <p:cSld name="Cover option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9;p26">
            <a:extLst>
              <a:ext uri="{FF2B5EF4-FFF2-40B4-BE49-F238E27FC236}">
                <a16:creationId xmlns:a16="http://schemas.microsoft.com/office/drawing/2014/main" id="{650B750D-2EF6-903E-075B-6AE6110F23A5}"/>
              </a:ext>
            </a:extLst>
          </p:cNvPr>
          <p:cNvSpPr txBox="1">
            <a:spLocks/>
          </p:cNvSpPr>
          <p:nvPr userDrawn="1"/>
        </p:nvSpPr>
        <p:spPr>
          <a:xfrm>
            <a:off x="360555" y="3989481"/>
            <a:ext cx="3793504" cy="1045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800"/>
              <a:buFont typeface="Noto Sans"/>
              <a:buNone/>
              <a:defRPr sz="2200" b="0" i="0" u="none" strike="noStrike" cap="none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None/>
              <a:defRPr sz="2200" b="0" i="0" u="none" strike="noStrike" cap="none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None/>
              <a:defRPr sz="2200" b="0" i="0" u="none" strike="noStrike" cap="none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None/>
              <a:defRPr sz="2200" b="0" i="0" u="none" strike="noStrike" cap="none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None/>
              <a:defRPr sz="2200" b="0" i="0" u="none" strike="noStrike" cap="none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None/>
              <a:defRPr sz="2200" b="0" i="0" u="none" strike="noStrike" cap="none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None/>
              <a:defRPr sz="2200" b="0" i="0" u="none" strike="noStrike" cap="none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None/>
              <a:defRPr sz="2200" b="0" i="0" u="none" strike="noStrike" cap="none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None/>
              <a:defRPr sz="2200" b="0" i="0" u="none" strike="noStrike" cap="none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sz="1400" b="0" i="0" dirty="0">
                <a:solidFill>
                  <a:srgbClr val="000000"/>
                </a:solidFill>
                <a:latin typeface="Poppins Medium" pitchFamily="2" charset="77"/>
                <a:cs typeface="Poppins Medium" pitchFamily="2" charset="77"/>
              </a:rPr>
              <a:t>Presented by:</a:t>
            </a:r>
            <a:endParaRPr lang="en-US" sz="1200" b="0" i="0" dirty="0">
              <a:solidFill>
                <a:srgbClr val="000000"/>
              </a:solidFill>
              <a:latin typeface="Poppins" pitchFamily="2" charset="77"/>
              <a:cs typeface="Poppins" pitchFamily="2" charset="77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FCBA758-99DF-0D53-5893-184C80713D14}"/>
              </a:ext>
            </a:extLst>
          </p:cNvPr>
          <p:cNvCxnSpPr>
            <a:cxnSpLocks/>
          </p:cNvCxnSpPr>
          <p:nvPr userDrawn="1"/>
        </p:nvCxnSpPr>
        <p:spPr>
          <a:xfrm>
            <a:off x="430307" y="3850002"/>
            <a:ext cx="5262281" cy="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134BAC1-1B2E-6B70-5607-11549D0478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3729" y="3989481"/>
            <a:ext cx="1708859" cy="805543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6D33A11-0CDE-8B12-6C01-8341CFC63C5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88838" y="1578171"/>
            <a:ext cx="5411787" cy="1724517"/>
          </a:xfrm>
        </p:spPr>
        <p:txBody>
          <a:bodyPr>
            <a:noAutofit/>
          </a:bodyPr>
          <a:lstStyle>
            <a:lvl1pPr marL="114300" indent="0">
              <a:buNone/>
              <a:defRPr lang="en-US" sz="2800" b="0" i="0" u="none" strike="noStrike" cap="none" dirty="0">
                <a:solidFill>
                  <a:srgbClr val="000000"/>
                </a:solidFill>
                <a:latin typeface="Poppins Light" pitchFamily="2" charset="77"/>
                <a:ea typeface="Noto Sans"/>
                <a:cs typeface="Poppins Light" pitchFamily="2" charset="77"/>
                <a:sym typeface="Noto Sans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</a:pPr>
            <a:r>
              <a:rPr lang="en-US" dirty="0"/>
              <a:t>Click to edit title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8EB5D34F-555E-0FC7-42A5-FC06398BDB6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30819" y="4384523"/>
            <a:ext cx="3793504" cy="549979"/>
          </a:xfrm>
        </p:spPr>
        <p:txBody>
          <a:bodyPr/>
          <a:lstStyle>
            <a:lvl1pPr marL="114300" indent="0">
              <a:buNone/>
              <a:defRPr lang="en-US" sz="1200" b="0" i="0" u="none" strike="noStrike" cap="none" dirty="0" smtClean="0">
                <a:solidFill>
                  <a:srgbClr val="000000"/>
                </a:solidFill>
                <a:latin typeface="Poppins" pitchFamily="2" charset="77"/>
                <a:ea typeface="Noto Sans Light"/>
                <a:cs typeface="Poppins" pitchFamily="2" charset="77"/>
                <a:sym typeface="Noto Sans Light"/>
              </a:defRPr>
            </a:lvl1pPr>
            <a:lvl2pPr marL="596900" indent="0">
              <a:buNone/>
              <a:defRPr lang="en-US" sz="1200" b="0" i="0" u="none" strike="noStrike" cap="none" dirty="0" smtClean="0">
                <a:solidFill>
                  <a:srgbClr val="000000"/>
                </a:solidFill>
                <a:latin typeface="Poppins" pitchFamily="2" charset="77"/>
                <a:ea typeface="Noto Sans Light"/>
                <a:cs typeface="Poppins" pitchFamily="2" charset="77"/>
                <a:sym typeface="Noto Sans Light"/>
              </a:defRPr>
            </a:lvl2pPr>
            <a:lvl3pPr marL="1054100" indent="0">
              <a:buNone/>
              <a:defRPr lang="en-US" sz="1200" b="0" i="0" u="none" strike="noStrike" cap="none" dirty="0" smtClean="0">
                <a:solidFill>
                  <a:srgbClr val="000000"/>
                </a:solidFill>
                <a:latin typeface="Poppins" pitchFamily="2" charset="77"/>
                <a:ea typeface="Noto Sans Light"/>
                <a:cs typeface="Poppins" pitchFamily="2" charset="77"/>
                <a:sym typeface="Noto Sans Light"/>
              </a:defRPr>
            </a:lvl3pPr>
            <a:lvl4pPr marL="1511300" indent="0">
              <a:buNone/>
              <a:defRPr lang="en-US" sz="1200" b="0" i="0" u="none" strike="noStrike" cap="none" dirty="0" smtClean="0">
                <a:solidFill>
                  <a:srgbClr val="000000"/>
                </a:solidFill>
                <a:latin typeface="Poppins" pitchFamily="2" charset="77"/>
                <a:ea typeface="Noto Sans Light"/>
                <a:cs typeface="Poppins" pitchFamily="2" charset="77"/>
                <a:sym typeface="Noto Sans Light"/>
              </a:defRPr>
            </a:lvl4pPr>
            <a:lvl5pPr marL="1968500" indent="0">
              <a:buNone/>
              <a:defRPr lang="en-US" sz="1200" b="0" i="0" u="none" strike="noStrike" cap="none" dirty="0">
                <a:solidFill>
                  <a:srgbClr val="000000"/>
                </a:solidFill>
                <a:latin typeface="Poppins" pitchFamily="2" charset="77"/>
                <a:ea typeface="Noto Sans Light"/>
                <a:cs typeface="Poppins" pitchFamily="2" charset="77"/>
                <a:sym typeface="Noto Sans Light"/>
              </a:defRPr>
            </a:lvl5pPr>
          </a:lstStyle>
          <a:p>
            <a:pPr lvl="0"/>
            <a:r>
              <a:rPr lang="en-US" dirty="0"/>
              <a:t>Click to edit presenter name &amp;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D9862F-D84D-60B0-ABD2-FB4FF4FE0C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2918" y="0"/>
            <a:ext cx="328108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995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ption 2" preserve="1" userDrawn="1">
  <p:cSld name="1_Cover option 2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36;p42">
            <a:extLst>
              <a:ext uri="{FF2B5EF4-FFF2-40B4-BE49-F238E27FC236}">
                <a16:creationId xmlns:a16="http://schemas.microsoft.com/office/drawing/2014/main" id="{A6927CC2-393E-A27E-D6AE-EF39CA04B0C9}"/>
              </a:ext>
            </a:extLst>
          </p:cNvPr>
          <p:cNvSpPr txBox="1">
            <a:spLocks/>
          </p:cNvSpPr>
          <p:nvPr userDrawn="1"/>
        </p:nvSpPr>
        <p:spPr>
          <a:xfrm>
            <a:off x="349149" y="228139"/>
            <a:ext cx="8460743" cy="84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16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Courses cover carefully-selected topics to accelerate competency development thereby reducing project risk and increasing project profitability.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A551FF-2516-8206-F468-D56B12FE96AD}"/>
              </a:ext>
            </a:extLst>
          </p:cNvPr>
          <p:cNvSpPr/>
          <p:nvPr userDrawn="1"/>
        </p:nvSpPr>
        <p:spPr>
          <a:xfrm>
            <a:off x="620203" y="1106635"/>
            <a:ext cx="2586086" cy="35901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4DF15E2-958A-494A-865D-04C9B997060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91338578"/>
              </p:ext>
            </p:extLst>
          </p:nvPr>
        </p:nvGraphicFramePr>
        <p:xfrm>
          <a:off x="702283" y="1248134"/>
          <a:ext cx="8061693" cy="3941086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687231">
                  <a:extLst>
                    <a:ext uri="{9D8B030D-6E8A-4147-A177-3AD203B41FA5}">
                      <a16:colId xmlns:a16="http://schemas.microsoft.com/office/drawing/2014/main" val="2658378121"/>
                    </a:ext>
                  </a:extLst>
                </a:gridCol>
                <a:gridCol w="2687231">
                  <a:extLst>
                    <a:ext uri="{9D8B030D-6E8A-4147-A177-3AD203B41FA5}">
                      <a16:colId xmlns:a16="http://schemas.microsoft.com/office/drawing/2014/main" val="2034637381"/>
                    </a:ext>
                  </a:extLst>
                </a:gridCol>
                <a:gridCol w="2687231">
                  <a:extLst>
                    <a:ext uri="{9D8B030D-6E8A-4147-A177-3AD203B41FA5}">
                      <a16:colId xmlns:a16="http://schemas.microsoft.com/office/drawing/2014/main" val="879993632"/>
                    </a:ext>
                  </a:extLst>
                </a:gridCol>
              </a:tblGrid>
              <a:tr h="5044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Operational Excellence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9E9791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Minimize Risk</a:t>
                      </a:r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9E9791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Client Satisfaction</a:t>
                      </a:r>
                    </a:p>
                  </a:txBody>
                  <a:tcPr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7853090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Leadership, Ethics, and Communication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Succeeding as Project Steward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Contracts and Procurement</a:t>
                      </a:r>
                      <a:b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Understanding and Implementing Project Agreements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100" b="0" i="0" dirty="0">
                        <a:solidFill>
                          <a:srgbClr val="9E9791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Scheduling</a:t>
                      </a:r>
                      <a:b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Developing and Managing </a:t>
                      </a:r>
                      <a:br>
                        <a:rPr lang="en-US" sz="11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the Project Timeline</a:t>
                      </a:r>
                    </a:p>
                  </a:txBody>
                  <a:tcPr marR="274320" marT="91440" marB="0"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287249"/>
                  </a:ext>
                </a:extLst>
              </a:tr>
              <a:tr h="601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Work Planning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Ensuring Safe and Productive Workflow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Cost Control</a:t>
                      </a:r>
                      <a:b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Monitoring and Influencing Project Spend</a:t>
                      </a:r>
                    </a:p>
                    <a:p>
                      <a:endParaRPr lang="en-US" sz="1100" b="0" i="0" u="none" strike="noStrike" cap="none" dirty="0">
                        <a:solidFill>
                          <a:srgbClr val="9E9791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  <a:sym typeface="Arial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Quality</a:t>
                      </a:r>
                      <a:b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Delivering Excellence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4197304"/>
                  </a:ext>
                </a:extLst>
              </a:tr>
              <a:tr h="7696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Site Logistics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Coordinating Project Resource Flow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Risk Management and Claims Prevention</a:t>
                      </a:r>
                      <a:b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Protecting Your Business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100" b="0" i="0" dirty="0">
                        <a:solidFill>
                          <a:srgbClr val="9E9791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Project Closeout</a:t>
                      </a:r>
                      <a:b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Finishing Strong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6492646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Safety and Health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Protecting People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100" b="0" i="0" dirty="0">
                        <a:solidFill>
                          <a:srgbClr val="9E9791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100" b="0" i="0" dirty="0">
                        <a:solidFill>
                          <a:srgbClr val="9E9791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8996304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273D14-EB6D-0589-A048-BCCE42DE2D14}"/>
              </a:ext>
            </a:extLst>
          </p:cNvPr>
          <p:cNvCxnSpPr>
            <a:cxnSpLocks/>
          </p:cNvCxnSpPr>
          <p:nvPr userDrawn="1"/>
        </p:nvCxnSpPr>
        <p:spPr>
          <a:xfrm flipV="1">
            <a:off x="3206289" y="1248134"/>
            <a:ext cx="0" cy="3425466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EBB2F9-88E2-646D-DA01-914D51D454CC}"/>
              </a:ext>
            </a:extLst>
          </p:cNvPr>
          <p:cNvCxnSpPr>
            <a:cxnSpLocks/>
          </p:cNvCxnSpPr>
          <p:nvPr userDrawn="1"/>
        </p:nvCxnSpPr>
        <p:spPr>
          <a:xfrm flipV="1">
            <a:off x="5835189" y="1248134"/>
            <a:ext cx="0" cy="3412766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21837E-770A-E3A0-FAE0-E0FC2885BCC8}"/>
              </a:ext>
            </a:extLst>
          </p:cNvPr>
          <p:cNvCxnSpPr>
            <a:cxnSpLocks/>
          </p:cNvCxnSpPr>
          <p:nvPr userDrawn="1"/>
        </p:nvCxnSpPr>
        <p:spPr>
          <a:xfrm>
            <a:off x="796067" y="1662613"/>
            <a:ext cx="7585933" cy="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0356EFA-A54E-C7CC-B5ED-717CE1174B94}"/>
              </a:ext>
            </a:extLst>
          </p:cNvPr>
          <p:cNvSpPr/>
          <p:nvPr userDrawn="1"/>
        </p:nvSpPr>
        <p:spPr>
          <a:xfrm>
            <a:off x="620203" y="1106635"/>
            <a:ext cx="2586086" cy="701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2"/>
              </a:solidFill>
              <a:latin typeface="Poppins Light" pitchFamily="2" charset="77"/>
            </a:endParaRPr>
          </a:p>
        </p:txBody>
      </p:sp>
      <p:pic>
        <p:nvPicPr>
          <p:cNvPr id="11" name="Google Shape;14;p2">
            <a:extLst>
              <a:ext uri="{FF2B5EF4-FFF2-40B4-BE49-F238E27FC236}">
                <a16:creationId xmlns:a16="http://schemas.microsoft.com/office/drawing/2014/main" id="{9FD2C321-ABE3-64F6-495D-04CCB9249D0A}"/>
              </a:ext>
            </a:extLst>
          </p:cNvPr>
          <p:cNvPicPr preferRelativeResize="0"/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03" y="4668946"/>
            <a:ext cx="1006482" cy="474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436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preserve="1" userDrawn="1">
  <p:cSld name="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36;p42">
            <a:extLst>
              <a:ext uri="{FF2B5EF4-FFF2-40B4-BE49-F238E27FC236}">
                <a16:creationId xmlns:a16="http://schemas.microsoft.com/office/drawing/2014/main" id="{544C48AA-0575-EF3C-3F0B-4DB1FC0E9E5D}"/>
              </a:ext>
            </a:extLst>
          </p:cNvPr>
          <p:cNvSpPr txBox="1">
            <a:spLocks/>
          </p:cNvSpPr>
          <p:nvPr userDrawn="1"/>
        </p:nvSpPr>
        <p:spPr>
          <a:xfrm>
            <a:off x="349149" y="228139"/>
            <a:ext cx="8460743" cy="84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16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Courses cover carefully-selected topics to accelerate competency development thereby reducing project risk and increasing project profitability.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9C2B3A-5B40-6150-F074-FE7BC7F4FF5E}"/>
              </a:ext>
            </a:extLst>
          </p:cNvPr>
          <p:cNvSpPr/>
          <p:nvPr userDrawn="1"/>
        </p:nvSpPr>
        <p:spPr>
          <a:xfrm>
            <a:off x="3206290" y="1092440"/>
            <a:ext cx="2628900" cy="35901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rgbClr val="96C2DB"/>
              </a:solidFill>
              <a:latin typeface="Poppins Light" pitchFamily="2" charset="77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1A33A3E9-1870-DD45-7EE6-F13DBEC37BC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659335025"/>
              </p:ext>
            </p:extLst>
          </p:nvPr>
        </p:nvGraphicFramePr>
        <p:xfrm>
          <a:off x="702283" y="1248134"/>
          <a:ext cx="8061693" cy="3941086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687231">
                  <a:extLst>
                    <a:ext uri="{9D8B030D-6E8A-4147-A177-3AD203B41FA5}">
                      <a16:colId xmlns:a16="http://schemas.microsoft.com/office/drawing/2014/main" val="2658378121"/>
                    </a:ext>
                  </a:extLst>
                </a:gridCol>
                <a:gridCol w="2687231">
                  <a:extLst>
                    <a:ext uri="{9D8B030D-6E8A-4147-A177-3AD203B41FA5}">
                      <a16:colId xmlns:a16="http://schemas.microsoft.com/office/drawing/2014/main" val="2034637381"/>
                    </a:ext>
                  </a:extLst>
                </a:gridCol>
                <a:gridCol w="2687231">
                  <a:extLst>
                    <a:ext uri="{9D8B030D-6E8A-4147-A177-3AD203B41FA5}">
                      <a16:colId xmlns:a16="http://schemas.microsoft.com/office/drawing/2014/main" val="879993632"/>
                    </a:ext>
                  </a:extLst>
                </a:gridCol>
              </a:tblGrid>
              <a:tr h="5044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Operational Excellence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Minimize Risk</a:t>
                      </a:r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9E9791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Client Satisfaction</a:t>
                      </a:r>
                    </a:p>
                  </a:txBody>
                  <a:tcPr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7853090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Leadership, Ethics, and Communication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Succeeding as Project Steward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Contracts and Procurement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Understanding and Implementing Project Agreements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100" b="0" i="0" dirty="0">
                        <a:solidFill>
                          <a:srgbClr val="000000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Scheduling</a:t>
                      </a:r>
                      <a:b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Developing and Managing </a:t>
                      </a:r>
                      <a:br>
                        <a:rPr lang="en-US" sz="11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the Project Timeline</a:t>
                      </a:r>
                    </a:p>
                  </a:txBody>
                  <a:tcPr marR="274320" marT="91440" marB="0"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287249"/>
                  </a:ext>
                </a:extLst>
              </a:tr>
              <a:tr h="601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Work Planning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Ensuring Safe and Productive Workflow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Cost Control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Monitoring and Influencing Project Spend</a:t>
                      </a:r>
                    </a:p>
                    <a:p>
                      <a:endParaRPr lang="en-US" sz="1100" b="0" i="0" u="none" strike="noStrike" cap="none" dirty="0">
                        <a:solidFill>
                          <a:srgbClr val="000000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  <a:sym typeface="Arial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Quality</a:t>
                      </a:r>
                      <a:b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Delivering Excellence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4197304"/>
                  </a:ext>
                </a:extLst>
              </a:tr>
              <a:tr h="7696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Site Logistics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Coordinating Project Resource Flow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Risk Management and Claims Prevention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Protecting Your Business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100" b="0" i="0" dirty="0">
                        <a:solidFill>
                          <a:srgbClr val="000000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Project Closeout</a:t>
                      </a:r>
                      <a:b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Finishing Strong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6492646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Safety and Health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Protecting People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100" b="0" i="0" dirty="0">
                        <a:solidFill>
                          <a:srgbClr val="000000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1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8996304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8F93B97-6142-61E1-B23A-F6998C31B221}"/>
              </a:ext>
            </a:extLst>
          </p:cNvPr>
          <p:cNvCxnSpPr>
            <a:cxnSpLocks/>
          </p:cNvCxnSpPr>
          <p:nvPr userDrawn="1"/>
        </p:nvCxnSpPr>
        <p:spPr>
          <a:xfrm flipV="1">
            <a:off x="3206289" y="1248134"/>
            <a:ext cx="0" cy="3425466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6B34FFF-0CBF-3F29-FFD1-661BDC130F63}"/>
              </a:ext>
            </a:extLst>
          </p:cNvPr>
          <p:cNvCxnSpPr>
            <a:cxnSpLocks/>
          </p:cNvCxnSpPr>
          <p:nvPr userDrawn="1"/>
        </p:nvCxnSpPr>
        <p:spPr>
          <a:xfrm flipV="1">
            <a:off x="5835189" y="1248134"/>
            <a:ext cx="0" cy="3412766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6CFAAE-6E07-6A4F-6A9F-BC9902E2F2D5}"/>
              </a:ext>
            </a:extLst>
          </p:cNvPr>
          <p:cNvCxnSpPr>
            <a:cxnSpLocks/>
          </p:cNvCxnSpPr>
          <p:nvPr userDrawn="1"/>
        </p:nvCxnSpPr>
        <p:spPr>
          <a:xfrm>
            <a:off x="796067" y="1662613"/>
            <a:ext cx="7585933" cy="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107CAE2-C8B3-9114-1CFD-39AAE9FFB8CD}"/>
              </a:ext>
            </a:extLst>
          </p:cNvPr>
          <p:cNvSpPr/>
          <p:nvPr userDrawn="1"/>
        </p:nvSpPr>
        <p:spPr>
          <a:xfrm>
            <a:off x="3206289" y="1089296"/>
            <a:ext cx="2628900" cy="666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2"/>
              </a:solidFill>
              <a:latin typeface="Poppins Light" pitchFamily="2" charset="77"/>
            </a:endParaRPr>
          </a:p>
        </p:txBody>
      </p:sp>
      <p:pic>
        <p:nvPicPr>
          <p:cNvPr id="9" name="Google Shape;14;p2">
            <a:extLst>
              <a:ext uri="{FF2B5EF4-FFF2-40B4-BE49-F238E27FC236}">
                <a16:creationId xmlns:a16="http://schemas.microsoft.com/office/drawing/2014/main" id="{F4E482A4-55A4-7868-9E19-7BC841FA4D19}"/>
              </a:ext>
            </a:extLst>
          </p:cNvPr>
          <p:cNvPicPr preferRelativeResize="0"/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03" y="4668946"/>
            <a:ext cx="1006482" cy="474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7505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preserve="1" userDrawn="1">
  <p:cSld name="1_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36;p42">
            <a:extLst>
              <a:ext uri="{FF2B5EF4-FFF2-40B4-BE49-F238E27FC236}">
                <a16:creationId xmlns:a16="http://schemas.microsoft.com/office/drawing/2014/main" id="{544C48AA-0575-EF3C-3F0B-4DB1FC0E9E5D}"/>
              </a:ext>
            </a:extLst>
          </p:cNvPr>
          <p:cNvSpPr txBox="1">
            <a:spLocks/>
          </p:cNvSpPr>
          <p:nvPr userDrawn="1"/>
        </p:nvSpPr>
        <p:spPr>
          <a:xfrm>
            <a:off x="349149" y="228139"/>
            <a:ext cx="8460743" cy="84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16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Courses cover carefully-selected topics to accelerate competency development thereby reducing project risk and increasing project profitability.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8F93B97-6142-61E1-B23A-F6998C31B221}"/>
              </a:ext>
            </a:extLst>
          </p:cNvPr>
          <p:cNvCxnSpPr>
            <a:cxnSpLocks/>
          </p:cNvCxnSpPr>
          <p:nvPr userDrawn="1"/>
        </p:nvCxnSpPr>
        <p:spPr>
          <a:xfrm flipV="1">
            <a:off x="3206289" y="1248134"/>
            <a:ext cx="0" cy="3425466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08EA807-59AC-DF0D-C969-684518C268D4}"/>
              </a:ext>
            </a:extLst>
          </p:cNvPr>
          <p:cNvSpPr/>
          <p:nvPr userDrawn="1"/>
        </p:nvSpPr>
        <p:spPr>
          <a:xfrm>
            <a:off x="5838958" y="1092440"/>
            <a:ext cx="2628900" cy="35901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rgbClr val="96C2DB"/>
              </a:solidFill>
              <a:latin typeface="Poppins Light" pitchFamily="2" charset="77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6CFAAE-6E07-6A4F-6A9F-BC9902E2F2D5}"/>
              </a:ext>
            </a:extLst>
          </p:cNvPr>
          <p:cNvCxnSpPr>
            <a:cxnSpLocks/>
          </p:cNvCxnSpPr>
          <p:nvPr userDrawn="1"/>
        </p:nvCxnSpPr>
        <p:spPr>
          <a:xfrm>
            <a:off x="796067" y="1662613"/>
            <a:ext cx="7585933" cy="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oogle Shape;14;p2">
            <a:extLst>
              <a:ext uri="{FF2B5EF4-FFF2-40B4-BE49-F238E27FC236}">
                <a16:creationId xmlns:a16="http://schemas.microsoft.com/office/drawing/2014/main" id="{F4E482A4-55A4-7868-9E19-7BC841FA4D19}"/>
              </a:ext>
            </a:extLst>
          </p:cNvPr>
          <p:cNvPicPr preferRelativeResize="0"/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03" y="4668946"/>
            <a:ext cx="1006482" cy="4745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0490B9-E82B-C76F-0584-6F76E1207F20}"/>
              </a:ext>
            </a:extLst>
          </p:cNvPr>
          <p:cNvCxnSpPr>
            <a:cxnSpLocks/>
          </p:cNvCxnSpPr>
          <p:nvPr userDrawn="1"/>
        </p:nvCxnSpPr>
        <p:spPr>
          <a:xfrm flipV="1">
            <a:off x="5838957" y="1248134"/>
            <a:ext cx="0" cy="3425466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B46D1BF-B89B-9222-77D5-C3CC83954BD9}"/>
              </a:ext>
            </a:extLst>
          </p:cNvPr>
          <p:cNvCxnSpPr>
            <a:cxnSpLocks/>
          </p:cNvCxnSpPr>
          <p:nvPr userDrawn="1"/>
        </p:nvCxnSpPr>
        <p:spPr>
          <a:xfrm flipV="1">
            <a:off x="8467857" y="1248134"/>
            <a:ext cx="0" cy="3412766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D4C6A1D2-22EC-08A3-DF89-4F4FB103FB55}"/>
              </a:ext>
            </a:extLst>
          </p:cNvPr>
          <p:cNvSpPr/>
          <p:nvPr userDrawn="1"/>
        </p:nvSpPr>
        <p:spPr>
          <a:xfrm>
            <a:off x="5838957" y="1089296"/>
            <a:ext cx="2628900" cy="666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2"/>
              </a:solidFill>
              <a:latin typeface="Poppins Light" pitchFamily="2" charset="77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1A33A3E9-1870-DD45-7EE6-F13DBEC37BC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048332925"/>
              </p:ext>
            </p:extLst>
          </p:nvPr>
        </p:nvGraphicFramePr>
        <p:xfrm>
          <a:off x="702283" y="1248134"/>
          <a:ext cx="8061693" cy="3941086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687231">
                  <a:extLst>
                    <a:ext uri="{9D8B030D-6E8A-4147-A177-3AD203B41FA5}">
                      <a16:colId xmlns:a16="http://schemas.microsoft.com/office/drawing/2014/main" val="2658378121"/>
                    </a:ext>
                  </a:extLst>
                </a:gridCol>
                <a:gridCol w="2687231">
                  <a:extLst>
                    <a:ext uri="{9D8B030D-6E8A-4147-A177-3AD203B41FA5}">
                      <a16:colId xmlns:a16="http://schemas.microsoft.com/office/drawing/2014/main" val="2034637381"/>
                    </a:ext>
                  </a:extLst>
                </a:gridCol>
                <a:gridCol w="2687231">
                  <a:extLst>
                    <a:ext uri="{9D8B030D-6E8A-4147-A177-3AD203B41FA5}">
                      <a16:colId xmlns:a16="http://schemas.microsoft.com/office/drawing/2014/main" val="879993632"/>
                    </a:ext>
                  </a:extLst>
                </a:gridCol>
              </a:tblGrid>
              <a:tr h="5044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Operational Excellence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Minimize Risk</a:t>
                      </a:r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Client Satisfaction</a:t>
                      </a:r>
                    </a:p>
                  </a:txBody>
                  <a:tcPr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7853090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Leadership, Ethics, and Communication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Succeeding as Project Steward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Contracts and Procurement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Understanding and Implementing Project Agreements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100" b="0" i="0" dirty="0">
                        <a:solidFill>
                          <a:srgbClr val="000000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Scheduling</a:t>
                      </a:r>
                      <a:br>
                        <a:rPr lang="en-US" sz="1100" b="0" i="0" dirty="0">
                          <a:solidFill>
                            <a:schemeClr val="tx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Developing and Managing </a:t>
                      </a:r>
                      <a:b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the Project Timeline</a:t>
                      </a:r>
                    </a:p>
                  </a:txBody>
                  <a:tcPr marR="274320" marT="91440" marB="0"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287249"/>
                  </a:ext>
                </a:extLst>
              </a:tr>
              <a:tr h="601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Work Planning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Ensuring Safe and Productive Workflow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Cost Control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Monitoring and Influencing Project Spend</a:t>
                      </a:r>
                    </a:p>
                    <a:p>
                      <a:endParaRPr lang="en-US" sz="1100" b="0" i="0" u="none" strike="noStrike" cap="none" dirty="0">
                        <a:solidFill>
                          <a:srgbClr val="000000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  <a:sym typeface="Arial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Quality</a:t>
                      </a:r>
                      <a:br>
                        <a:rPr lang="en-US" sz="1100" b="0" i="0" dirty="0">
                          <a:solidFill>
                            <a:schemeClr val="tx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chemeClr val="tx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Delivering Excellence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4197304"/>
                  </a:ext>
                </a:extLst>
              </a:tr>
              <a:tr h="7696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Site Logistics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Coordinating Project Resource Flow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Risk Management and Claims Prevention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Protecting Your Business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100" b="0" i="0" dirty="0">
                        <a:solidFill>
                          <a:srgbClr val="000000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Project Closeout</a:t>
                      </a:r>
                      <a:br>
                        <a:rPr lang="en-US" sz="1100" b="0" i="0" dirty="0">
                          <a:solidFill>
                            <a:schemeClr val="tx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chemeClr val="tx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Finishing Strong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6492646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Safety and Health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Protecting People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100" b="0" i="0" dirty="0">
                        <a:solidFill>
                          <a:srgbClr val="000000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1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8996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69997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central picture" preserve="1" userDrawn="1">
  <p:cSld name="Vertical central pictur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6F567EC-856B-B2D7-5B9C-24869FA9DBE0}"/>
              </a:ext>
            </a:extLst>
          </p:cNvPr>
          <p:cNvSpPr/>
          <p:nvPr userDrawn="1"/>
        </p:nvSpPr>
        <p:spPr>
          <a:xfrm>
            <a:off x="377684" y="1055266"/>
            <a:ext cx="2111298" cy="172472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252F9F-6681-F583-A28C-3B58EBDF15E5}"/>
              </a:ext>
            </a:extLst>
          </p:cNvPr>
          <p:cNvSpPr/>
          <p:nvPr userDrawn="1"/>
        </p:nvSpPr>
        <p:spPr>
          <a:xfrm>
            <a:off x="2488982" y="1055266"/>
            <a:ext cx="2111298" cy="17247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440"/>
              </a:lnSpc>
            </a:pPr>
            <a:endParaRPr lang="en-US" sz="1400" b="0" i="0" dirty="0">
              <a:solidFill>
                <a:srgbClr val="172535"/>
              </a:solidFill>
              <a:latin typeface="Poppins Light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F08538-6ADD-4F97-8FFF-773ECA6917EA}"/>
              </a:ext>
            </a:extLst>
          </p:cNvPr>
          <p:cNvSpPr/>
          <p:nvPr userDrawn="1"/>
        </p:nvSpPr>
        <p:spPr>
          <a:xfrm>
            <a:off x="377684" y="2765120"/>
            <a:ext cx="2111298" cy="17247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rgbClr val="7FC2CC"/>
              </a:solidFill>
              <a:latin typeface="Poppins Light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5CE5FB-D9DA-C424-7441-C3A622C67FCE}"/>
              </a:ext>
            </a:extLst>
          </p:cNvPr>
          <p:cNvSpPr/>
          <p:nvPr userDrawn="1"/>
        </p:nvSpPr>
        <p:spPr>
          <a:xfrm>
            <a:off x="2488982" y="2765120"/>
            <a:ext cx="2111298" cy="172472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1DD9CA-90A1-FDC6-4A3D-5CE6F30C2DD5}"/>
              </a:ext>
            </a:extLst>
          </p:cNvPr>
          <p:cNvSpPr/>
          <p:nvPr userDrawn="1"/>
        </p:nvSpPr>
        <p:spPr>
          <a:xfrm>
            <a:off x="4591159" y="1055266"/>
            <a:ext cx="2111298" cy="172472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D88FFC-CA53-B919-0BB3-42DC1990E51D}"/>
              </a:ext>
            </a:extLst>
          </p:cNvPr>
          <p:cNvSpPr/>
          <p:nvPr userDrawn="1"/>
        </p:nvSpPr>
        <p:spPr>
          <a:xfrm>
            <a:off x="4591159" y="2765120"/>
            <a:ext cx="2111298" cy="172472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rgbClr val="E8E7E3"/>
              </a:solidFill>
              <a:latin typeface="Poppins Light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7AFDBF-8BE7-B9D3-58A7-D9B30F5FED8F}"/>
              </a:ext>
            </a:extLst>
          </p:cNvPr>
          <p:cNvSpPr/>
          <p:nvPr userDrawn="1"/>
        </p:nvSpPr>
        <p:spPr>
          <a:xfrm>
            <a:off x="6702763" y="1055266"/>
            <a:ext cx="2111298" cy="172472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1B612B-BC90-9211-209B-512D3B1B0450}"/>
              </a:ext>
            </a:extLst>
          </p:cNvPr>
          <p:cNvSpPr/>
          <p:nvPr userDrawn="1"/>
        </p:nvSpPr>
        <p:spPr>
          <a:xfrm>
            <a:off x="6702763" y="2765120"/>
            <a:ext cx="2111298" cy="172472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779B085-9E77-EE8A-05B5-08A77A6F228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378" y="1055267"/>
            <a:ext cx="2111298" cy="170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1761AC-02F8-5CD7-41FB-55F135E8FB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8676" y="2765120"/>
            <a:ext cx="2111298" cy="1724722"/>
          </a:xfrm>
          <a:prstGeom prst="rect">
            <a:avLst/>
          </a:prstGeom>
        </p:spPr>
      </p:pic>
      <p:pic>
        <p:nvPicPr>
          <p:cNvPr id="19" name="Picture 18" descr="A group of men in reflective vests pointing at a projector screen&#10;&#10;Description automatically generated">
            <a:extLst>
              <a:ext uri="{FF2B5EF4-FFF2-40B4-BE49-F238E27FC236}">
                <a16:creationId xmlns:a16="http://schemas.microsoft.com/office/drawing/2014/main" id="{B3755175-AE13-AFF5-1725-69BE09A4E4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2910" y="1055265"/>
            <a:ext cx="2118056" cy="1709854"/>
          </a:xfrm>
          <a:prstGeom prst="rect">
            <a:avLst/>
          </a:prstGeom>
        </p:spPr>
      </p:pic>
      <p:sp>
        <p:nvSpPr>
          <p:cNvPr id="20" name="Google Shape;436;p42">
            <a:extLst>
              <a:ext uri="{FF2B5EF4-FFF2-40B4-BE49-F238E27FC236}">
                <a16:creationId xmlns:a16="http://schemas.microsoft.com/office/drawing/2014/main" id="{83C5438B-A4F8-7672-F7BC-3B46F07FA89E}"/>
              </a:ext>
            </a:extLst>
          </p:cNvPr>
          <p:cNvSpPr txBox="1">
            <a:spLocks/>
          </p:cNvSpPr>
          <p:nvPr userDrawn="1"/>
        </p:nvSpPr>
        <p:spPr>
          <a:xfrm>
            <a:off x="294064" y="228139"/>
            <a:ext cx="8460743" cy="84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24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Key program benefits include:</a:t>
            </a:r>
          </a:p>
        </p:txBody>
      </p:sp>
      <p:pic>
        <p:nvPicPr>
          <p:cNvPr id="21" name="Picture 20" descr="A group of people working on a metal structure&#10;&#10;Description automatically generated">
            <a:extLst>
              <a:ext uri="{FF2B5EF4-FFF2-40B4-BE49-F238E27FC236}">
                <a16:creationId xmlns:a16="http://schemas.microsoft.com/office/drawing/2014/main" id="{E3D49401-B5D4-A8D8-7D46-1694B0E822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2151" y="2758520"/>
            <a:ext cx="2110686" cy="1731322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1E256CD8-9D8A-004C-73C3-3D0F67F32131}"/>
              </a:ext>
            </a:extLst>
          </p:cNvPr>
          <p:cNvSpPr txBox="1"/>
          <p:nvPr userDrawn="1"/>
        </p:nvSpPr>
        <p:spPr>
          <a:xfrm>
            <a:off x="307442" y="2768811"/>
            <a:ext cx="616386" cy="435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60"/>
              </a:lnSpc>
            </a:pPr>
            <a:r>
              <a:rPr lang="en-US" sz="2000" b="0" i="0" dirty="0">
                <a:solidFill>
                  <a:schemeClr val="tx1"/>
                </a:solidFill>
                <a:latin typeface="Poppins Light" pitchFamily="2" charset="77"/>
                <a:ea typeface="Noto Sans Light" panose="020B0402040504020204" pitchFamily="34" charset="0"/>
                <a:cs typeface="Poppins Light" pitchFamily="2" charset="77"/>
              </a:rPr>
              <a:t>01</a:t>
            </a: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AA377B02-4E11-B3F1-8F9A-51E7B410FCD5}"/>
              </a:ext>
            </a:extLst>
          </p:cNvPr>
          <p:cNvSpPr txBox="1"/>
          <p:nvPr userDrawn="1"/>
        </p:nvSpPr>
        <p:spPr>
          <a:xfrm>
            <a:off x="2451817" y="1051520"/>
            <a:ext cx="616386" cy="435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60"/>
              </a:lnSpc>
            </a:pPr>
            <a:r>
              <a:rPr lang="en-US" sz="2000" b="0" i="0" dirty="0">
                <a:solidFill>
                  <a:schemeClr val="bg1"/>
                </a:solidFill>
                <a:latin typeface="Poppins Light" pitchFamily="2" charset="77"/>
                <a:ea typeface="Noto Sans Light" panose="020B0402040504020204" pitchFamily="34" charset="0"/>
                <a:cs typeface="Poppins Light" pitchFamily="2" charset="77"/>
              </a:rPr>
              <a:t>02</a:t>
            </a:r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AEA0D0CE-195E-3EA6-6A4F-E6C9476A9AB6}"/>
              </a:ext>
            </a:extLst>
          </p:cNvPr>
          <p:cNvSpPr txBox="1"/>
          <p:nvPr userDrawn="1"/>
        </p:nvSpPr>
        <p:spPr>
          <a:xfrm>
            <a:off x="4553457" y="2762310"/>
            <a:ext cx="616386" cy="435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60"/>
              </a:lnSpc>
            </a:pPr>
            <a:r>
              <a:rPr lang="en-US" sz="2000" b="0" i="0" dirty="0">
                <a:solidFill>
                  <a:schemeClr val="tx1"/>
                </a:solidFill>
                <a:latin typeface="Poppins Light" pitchFamily="2" charset="77"/>
                <a:ea typeface="Noto Sans Light" panose="020B0402040504020204" pitchFamily="34" charset="0"/>
                <a:cs typeface="Poppins Light" pitchFamily="2" charset="77"/>
              </a:rPr>
              <a:t>03</a:t>
            </a: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46AAE080-AD6D-FA8B-6664-9590349EE7B6}"/>
              </a:ext>
            </a:extLst>
          </p:cNvPr>
          <p:cNvSpPr txBox="1"/>
          <p:nvPr userDrawn="1"/>
        </p:nvSpPr>
        <p:spPr>
          <a:xfrm>
            <a:off x="6655018" y="1070377"/>
            <a:ext cx="616386" cy="435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60"/>
              </a:lnSpc>
            </a:pPr>
            <a:r>
              <a:rPr lang="en-US" sz="2000" b="0" i="0" dirty="0">
                <a:solidFill>
                  <a:schemeClr val="tx1"/>
                </a:solidFill>
                <a:latin typeface="Poppins Light" pitchFamily="2" charset="77"/>
                <a:ea typeface="Noto Sans Light" panose="020B0402040504020204" pitchFamily="34" charset="0"/>
                <a:cs typeface="Poppins Light" pitchFamily="2" charset="77"/>
              </a:rPr>
              <a:t>04</a:t>
            </a:r>
          </a:p>
        </p:txBody>
      </p:sp>
      <p:pic>
        <p:nvPicPr>
          <p:cNvPr id="26" name="Google Shape;14;p2">
            <a:extLst>
              <a:ext uri="{FF2B5EF4-FFF2-40B4-BE49-F238E27FC236}">
                <a16:creationId xmlns:a16="http://schemas.microsoft.com/office/drawing/2014/main" id="{3730E980-0F26-3424-618F-26BF5025F31F}"/>
              </a:ext>
            </a:extLst>
          </p:cNvPr>
          <p:cNvPicPr preferRelativeResize="0"/>
          <p:nvPr userDrawn="1"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03" y="4668946"/>
            <a:ext cx="1006482" cy="474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79020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quared pictures" preserve="1" userDrawn="1">
  <p:cSld name="Two squared picture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10CB5C-69FA-A170-40B3-CED8C5753C64}"/>
              </a:ext>
            </a:extLst>
          </p:cNvPr>
          <p:cNvSpPr/>
          <p:nvPr userDrawn="1"/>
        </p:nvSpPr>
        <p:spPr>
          <a:xfrm>
            <a:off x="498605" y="1498600"/>
            <a:ext cx="2612920" cy="27166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41D746-86AA-7694-4049-699F2F5C09FB}"/>
              </a:ext>
            </a:extLst>
          </p:cNvPr>
          <p:cNvSpPr txBox="1"/>
          <p:nvPr userDrawn="1"/>
        </p:nvSpPr>
        <p:spPr>
          <a:xfrm>
            <a:off x="557396" y="1790700"/>
            <a:ext cx="249533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chemeClr val="tx1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Full Program</a:t>
            </a:r>
            <a:endParaRPr lang="en-US" sz="2400" b="0" i="0" dirty="0">
              <a:solidFill>
                <a:schemeClr val="tx1"/>
              </a:solidFill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68CFACA-0CFC-56AA-F8EF-0FBC12D46B38}"/>
              </a:ext>
            </a:extLst>
          </p:cNvPr>
          <p:cNvSpPr/>
          <p:nvPr userDrawn="1"/>
        </p:nvSpPr>
        <p:spPr>
          <a:xfrm>
            <a:off x="1030365" y="3962400"/>
            <a:ext cx="1549400" cy="39752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FE34DC-A5A8-49AF-E5BB-04FC89A340C6}"/>
              </a:ext>
            </a:extLst>
          </p:cNvPr>
          <p:cNvSpPr txBox="1"/>
          <p:nvPr userDrawn="1"/>
        </p:nvSpPr>
        <p:spPr>
          <a:xfrm>
            <a:off x="1030365" y="3987800"/>
            <a:ext cx="154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Recommended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809C6BE-42D4-85F1-5D37-2B276159DF00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476335" y="2311254"/>
            <a:ext cx="2576400" cy="1651146"/>
          </a:xfrm>
        </p:spPr>
        <p:txBody>
          <a:bodyPr>
            <a:normAutofit fontScale="40000" lnSpcReduction="20000"/>
          </a:bodyPr>
          <a:lstStyle>
            <a:lvl1pPr>
              <a:defRPr b="0" i="0"/>
            </a:lvl1pPr>
          </a:lstStyle>
          <a:p>
            <a:pPr marL="114300" indent="0" algn="ctr">
              <a:buNone/>
            </a:pPr>
            <a:r>
              <a:rPr lang="en-US" sz="12000" dirty="0">
                <a:solidFill>
                  <a:schemeClr val="tx1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  <a:sym typeface="Arial"/>
              </a:rPr>
              <a:t>$3,475 </a:t>
            </a:r>
          </a:p>
          <a:p>
            <a:pPr marL="114300" indent="0" algn="ctr">
              <a:buNone/>
            </a:pPr>
            <a:endParaRPr lang="en-US" sz="3000" dirty="0">
              <a:solidFill>
                <a:schemeClr val="tx1"/>
              </a:solidFill>
              <a:latin typeface="Poppins" pitchFamily="2" charset="77"/>
              <a:cs typeface="Poppins" pitchFamily="2" charset="77"/>
              <a:sym typeface="Arial"/>
            </a:endParaRPr>
          </a:p>
          <a:p>
            <a:pPr marL="114300" indent="0" algn="ctr">
              <a:buNone/>
            </a:pPr>
            <a:r>
              <a:rPr lang="en-US" sz="30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  <a:sym typeface="Arial"/>
              </a:rPr>
              <a:t>Includes all 16 courses, assessment and one assessment retake</a:t>
            </a:r>
          </a:p>
        </p:txBody>
      </p:sp>
      <p:sp>
        <p:nvSpPr>
          <p:cNvPr id="9" name="Google Shape;436;p42">
            <a:extLst>
              <a:ext uri="{FF2B5EF4-FFF2-40B4-BE49-F238E27FC236}">
                <a16:creationId xmlns:a16="http://schemas.microsoft.com/office/drawing/2014/main" id="{A83D134B-39F6-54E7-7F0D-4656A1073D6F}"/>
              </a:ext>
            </a:extLst>
          </p:cNvPr>
          <p:cNvSpPr txBox="1">
            <a:spLocks/>
          </p:cNvSpPr>
          <p:nvPr userDrawn="1"/>
        </p:nvSpPr>
        <p:spPr>
          <a:xfrm>
            <a:off x="349150" y="228139"/>
            <a:ext cx="8413826" cy="84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16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The full program is recommended for each new participant. </a:t>
            </a:r>
            <a:br>
              <a:rPr lang="en-US" sz="16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</a:br>
            <a:r>
              <a:rPr lang="en-US" sz="16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The assessment and remediation courses can also be purchased individually.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00D2D9E-E2A0-26BC-B721-5C9B86AA4AC9}"/>
              </a:ext>
            </a:extLst>
          </p:cNvPr>
          <p:cNvCxnSpPr>
            <a:cxnSpLocks/>
          </p:cNvCxnSpPr>
          <p:nvPr userDrawn="1"/>
        </p:nvCxnSpPr>
        <p:spPr>
          <a:xfrm flipV="1">
            <a:off x="450111" y="1219035"/>
            <a:ext cx="8034465" cy="11778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6C542F5-9C6B-C4AE-042A-15782F15A06F}"/>
              </a:ext>
            </a:extLst>
          </p:cNvPr>
          <p:cNvSpPr/>
          <p:nvPr userDrawn="1"/>
        </p:nvSpPr>
        <p:spPr>
          <a:xfrm>
            <a:off x="3324330" y="1790700"/>
            <a:ext cx="2612920" cy="24245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6608AB-3B41-34A1-17C3-338C42163A71}"/>
              </a:ext>
            </a:extLst>
          </p:cNvPr>
          <p:cNvSpPr txBox="1"/>
          <p:nvPr userDrawn="1"/>
        </p:nvSpPr>
        <p:spPr>
          <a:xfrm>
            <a:off x="3646540" y="2491230"/>
            <a:ext cx="19685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0" i="0" dirty="0">
                <a:solidFill>
                  <a:schemeClr val="tx1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  <a:sym typeface="Noto Sans Light"/>
              </a:rPr>
              <a:t>$795 </a:t>
            </a:r>
          </a:p>
          <a:p>
            <a:pPr algn="ctr"/>
            <a:endParaRPr lang="en-US" sz="1200" b="0" i="0" dirty="0">
              <a:solidFill>
                <a:schemeClr val="tx1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US" sz="1200" b="0" i="0" dirty="0">
                <a:solidFill>
                  <a:schemeClr val="tx1"/>
                </a:solidFill>
                <a:effectLst/>
                <a:latin typeface="Poppins" pitchFamily="2" charset="77"/>
                <a:cs typeface="Poppins" pitchFamily="2" charset="77"/>
              </a:rPr>
              <a:t>Includes one assessment retake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B32140-A075-8328-36F1-EBC0135FE9BE}"/>
              </a:ext>
            </a:extLst>
          </p:cNvPr>
          <p:cNvSpPr txBox="1"/>
          <p:nvPr userDrawn="1"/>
        </p:nvSpPr>
        <p:spPr>
          <a:xfrm>
            <a:off x="3383120" y="2067699"/>
            <a:ext cx="24953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0" dirty="0">
                <a:solidFill>
                  <a:schemeClr val="tx1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Assessment Only</a:t>
            </a:r>
            <a:endParaRPr lang="en-US" sz="1800" b="0" i="0" dirty="0">
              <a:solidFill>
                <a:schemeClr val="tx1"/>
              </a:solidFill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97A032-3725-8305-4C12-93356F0639CB}"/>
              </a:ext>
            </a:extLst>
          </p:cNvPr>
          <p:cNvSpPr/>
          <p:nvPr userDrawn="1"/>
        </p:nvSpPr>
        <p:spPr>
          <a:xfrm>
            <a:off x="6150055" y="2055192"/>
            <a:ext cx="2612920" cy="21601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9181CD-3C90-804D-969E-F34F502EDD3F}"/>
              </a:ext>
            </a:extLst>
          </p:cNvPr>
          <p:cNvSpPr txBox="1"/>
          <p:nvPr userDrawn="1"/>
        </p:nvSpPr>
        <p:spPr>
          <a:xfrm>
            <a:off x="6614477" y="2817835"/>
            <a:ext cx="163359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0" i="0" dirty="0">
                <a:solidFill>
                  <a:schemeClr val="tx1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$329 </a:t>
            </a:r>
          </a:p>
          <a:p>
            <a:pPr algn="ctr"/>
            <a:endParaRPr lang="en-US" sz="1200" b="0" i="0" dirty="0">
              <a:solidFill>
                <a:schemeClr val="tx1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US" sz="1200" b="0" i="0" dirty="0">
                <a:solidFill>
                  <a:schemeClr val="tx1"/>
                </a:solidFill>
                <a:effectLst/>
                <a:latin typeface="Poppins" pitchFamily="2" charset="77"/>
                <a:cs typeface="Poppins" pitchFamily="2" charset="77"/>
              </a:rPr>
              <a:t>Per course </a:t>
            </a:r>
            <a:endParaRPr lang="en-US" sz="1200" b="0" i="0" dirty="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DFFFCE-1D5F-CA5D-DC4C-B2AFD9F54F96}"/>
              </a:ext>
            </a:extLst>
          </p:cNvPr>
          <p:cNvSpPr txBox="1"/>
          <p:nvPr userDrawn="1"/>
        </p:nvSpPr>
        <p:spPr>
          <a:xfrm>
            <a:off x="6208846" y="2320963"/>
            <a:ext cx="24953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0" dirty="0">
                <a:solidFill>
                  <a:schemeClr val="tx1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Remediation Course</a:t>
            </a:r>
            <a:endParaRPr lang="en-US" sz="1800" b="0" i="0" dirty="0">
              <a:solidFill>
                <a:schemeClr val="tx1"/>
              </a:solidFill>
              <a:latin typeface="Poppins Light" pitchFamily="2" charset="77"/>
              <a:cs typeface="Poppins Light" pitchFamily="2" charset="77"/>
            </a:endParaRPr>
          </a:p>
        </p:txBody>
      </p:sp>
      <p:pic>
        <p:nvPicPr>
          <p:cNvPr id="17" name="Google Shape;14;p2">
            <a:extLst>
              <a:ext uri="{FF2B5EF4-FFF2-40B4-BE49-F238E27FC236}">
                <a16:creationId xmlns:a16="http://schemas.microsoft.com/office/drawing/2014/main" id="{30230E07-897B-381E-49BC-01852FDD1921}"/>
              </a:ext>
            </a:extLst>
          </p:cNvPr>
          <p:cNvPicPr preferRelativeResize="0"/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03" y="4668946"/>
            <a:ext cx="1006482" cy="474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10116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text" preserve="1" userDrawn="1">
  <p:cSld name="Two columns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few construction workers shaking hands&#10;&#10;Description automatically generated">
            <a:extLst>
              <a:ext uri="{FF2B5EF4-FFF2-40B4-BE49-F238E27FC236}">
                <a16:creationId xmlns:a16="http://schemas.microsoft.com/office/drawing/2014/main" id="{70ADBB9D-6DCB-7175-5D8A-A63C15E1C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1841" y="0"/>
            <a:ext cx="5982159" cy="51435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C1001-7068-E166-0E0A-F1E24AC56236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161864" y="1541820"/>
            <a:ext cx="2559302" cy="1547161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For questions, </a:t>
            </a:r>
            <a:br>
              <a:rPr lang="en-US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please contact:</a:t>
            </a:r>
          </a:p>
          <a:p>
            <a:endParaRPr lang="en-US" sz="1600" b="1" dirty="0">
              <a:solidFill>
                <a:srgbClr val="000000"/>
              </a:solidFill>
              <a:latin typeface="Poppins" pitchFamily="2" charset="77"/>
              <a:cs typeface="Poppins" pitchFamily="2" charset="77"/>
            </a:endParaRPr>
          </a:p>
          <a:p>
            <a:pPr marL="114300" indent="0">
              <a:buNone/>
            </a:pPr>
            <a:r>
              <a:rPr lang="en-US" sz="1700" b="1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Tim Sirdevan</a:t>
            </a:r>
          </a:p>
          <a:p>
            <a:pPr marL="114300" indent="0">
              <a:buNone/>
            </a:pPr>
            <a:r>
              <a:rPr lang="en-US" sz="15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Program Manager</a:t>
            </a:r>
          </a:p>
          <a:p>
            <a:pPr marL="114300" indent="0">
              <a:buNone/>
            </a:pPr>
            <a:r>
              <a:rPr lang="en-US" sz="15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tsirdevan@nccer.org</a:t>
            </a:r>
          </a:p>
          <a:p>
            <a:endParaRPr lang="en-US" dirty="0">
              <a:solidFill>
                <a:srgbClr val="00000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473978-257E-4741-B8FE-59031E92F0C4}"/>
              </a:ext>
            </a:extLst>
          </p:cNvPr>
          <p:cNvSpPr txBox="1"/>
          <p:nvPr userDrawn="1"/>
        </p:nvSpPr>
        <p:spPr>
          <a:xfrm>
            <a:off x="161864" y="4571871"/>
            <a:ext cx="2559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>
              <a:buFont typeface="Noto Sans"/>
              <a:buNone/>
            </a:pPr>
            <a:r>
              <a:rPr lang="en-US" sz="1200" b="0" i="0" dirty="0">
                <a:latin typeface="Poppins Light" pitchFamily="2" charset="77"/>
                <a:cs typeface="Poppins Light" pitchFamily="2" charset="77"/>
              </a:rPr>
              <a:t>To learn more about NCCER, scan above or visit nccer.org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24ECD30-5459-79A6-2B93-227DBE761E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997" y="472825"/>
            <a:ext cx="5142965" cy="875561"/>
          </a:xfrm>
        </p:spPr>
        <p:txBody>
          <a:bodyPr/>
          <a:lstStyle/>
          <a:p>
            <a:r>
              <a:rPr lang="en-US" sz="2800" b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Thank you!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F91B8C-9B70-6976-FA0D-339AC7D3F1E3}"/>
              </a:ext>
            </a:extLst>
          </p:cNvPr>
          <p:cNvCxnSpPr>
            <a:cxnSpLocks/>
          </p:cNvCxnSpPr>
          <p:nvPr userDrawn="1"/>
        </p:nvCxnSpPr>
        <p:spPr>
          <a:xfrm>
            <a:off x="374573" y="1286612"/>
            <a:ext cx="2599981" cy="17706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qr code with a red text&#10;&#10;Description automatically generated">
            <a:extLst>
              <a:ext uri="{FF2B5EF4-FFF2-40B4-BE49-F238E27FC236}">
                <a16:creationId xmlns:a16="http://schemas.microsoft.com/office/drawing/2014/main" id="{5F9F89A5-1C0C-BE39-EED2-2407F4D8C8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124" y="3401480"/>
            <a:ext cx="1170391" cy="117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104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ption 1" userDrawn="1">
  <p:cSld name="1_Cover option 1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2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03" y="4668946"/>
            <a:ext cx="1006482" cy="47455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349149" y="1249880"/>
            <a:ext cx="5142965" cy="22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5000" b="0" i="0">
                <a:solidFill>
                  <a:schemeClr val="lt1"/>
                </a:solidFill>
                <a:latin typeface="Poppins Light" pitchFamily="2" charset="77"/>
                <a:ea typeface="Noto Sans"/>
                <a:cs typeface="Poppins Light" pitchFamily="2" charset="77"/>
                <a:sym typeface="Noto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50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50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50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50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50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50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50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50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endParaRPr dirty="0"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349150" y="3704880"/>
            <a:ext cx="4752364" cy="51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200" b="0" i="0">
                <a:solidFill>
                  <a:schemeClr val="lt1"/>
                </a:solidFill>
                <a:latin typeface="Poppins Light" pitchFamily="2" charset="77"/>
                <a:ea typeface="Noto Sans Light"/>
                <a:cs typeface="Poppins Light" pitchFamily="2" charset="77"/>
                <a:sym typeface="Noto Sans Light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82566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 top bar" userDrawn="1">
  <p:cSld name="Blank dark top bar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725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233" name="Google Shape;233;p22"/>
          <p:cNvSpPr/>
          <p:nvPr/>
        </p:nvSpPr>
        <p:spPr>
          <a:xfrm>
            <a:off x="0" y="0"/>
            <a:ext cx="3621300" cy="99000"/>
          </a:xfrm>
          <a:prstGeom prst="rect">
            <a:avLst/>
          </a:prstGeom>
          <a:solidFill>
            <a:srgbClr val="FD6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2" name="Google Shape;148;p13">
            <a:extLst>
              <a:ext uri="{FF2B5EF4-FFF2-40B4-BE49-F238E27FC236}">
                <a16:creationId xmlns:a16="http://schemas.microsoft.com/office/drawing/2014/main" id="{D6F297A8-EBDC-9345-23BC-04641E6B45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7151" y="566965"/>
            <a:ext cx="7241152" cy="7785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400" b="1">
                <a:solidFill>
                  <a:srgbClr val="DAEDF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3400">
                <a:solidFill>
                  <a:srgbClr val="DAEDF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3400">
                <a:solidFill>
                  <a:srgbClr val="DAEDF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3400">
                <a:solidFill>
                  <a:srgbClr val="DAEDF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3400">
                <a:solidFill>
                  <a:srgbClr val="DAEDF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3400">
                <a:solidFill>
                  <a:srgbClr val="DAEDF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3400">
                <a:solidFill>
                  <a:srgbClr val="DAEDF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3400">
                <a:solidFill>
                  <a:srgbClr val="DAEDF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>
                <a:solidFill>
                  <a:srgbClr val="DAEDF5"/>
                </a:solidFill>
              </a:defRPr>
            </a:lvl9pPr>
          </a:lstStyle>
          <a:p>
            <a:endParaRPr dirty="0"/>
          </a:p>
        </p:txBody>
      </p:sp>
      <p:sp>
        <p:nvSpPr>
          <p:cNvPr id="3" name="Google Shape;158;p14">
            <a:extLst>
              <a:ext uri="{FF2B5EF4-FFF2-40B4-BE49-F238E27FC236}">
                <a16:creationId xmlns:a16="http://schemas.microsoft.com/office/drawing/2014/main" id="{D4781657-3F61-EB35-5989-BABFA9AD78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7151" y="1577161"/>
            <a:ext cx="6098152" cy="3086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A1C5D3"/>
              </a:buClr>
              <a:buSzPct val="100000"/>
              <a:buChar char="●"/>
              <a:defRPr sz="1300" b="0" i="0">
                <a:solidFill>
                  <a:schemeClr val="lt1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  <a:sym typeface="Noto Sans Light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81922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pictures and captions" preserve="1" userDrawn="1">
  <p:cSld name="1_Three pictures and captio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"/>
          <p:cNvSpPr txBox="1">
            <a:spLocks noGrp="1"/>
          </p:cNvSpPr>
          <p:nvPr>
            <p:ph type="title"/>
          </p:nvPr>
        </p:nvSpPr>
        <p:spPr>
          <a:xfrm>
            <a:off x="609625" y="678000"/>
            <a:ext cx="78516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400"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9pPr>
          </a:lstStyle>
          <a:p>
            <a:endParaRPr dirty="0"/>
          </a:p>
        </p:txBody>
      </p:sp>
      <p:sp>
        <p:nvSpPr>
          <p:cNvPr id="97" name="Google Shape;97;p10"/>
          <p:cNvSpPr txBox="1">
            <a:spLocks noGrp="1"/>
          </p:cNvSpPr>
          <p:nvPr>
            <p:ph type="body" idx="1"/>
          </p:nvPr>
        </p:nvSpPr>
        <p:spPr>
          <a:xfrm>
            <a:off x="609624" y="1487856"/>
            <a:ext cx="3668461" cy="31361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3F5E9D"/>
              </a:buClr>
              <a:buSzPct val="100000"/>
              <a:buChar char="●"/>
              <a:defRPr sz="1300">
                <a:solidFill>
                  <a:srgbClr val="3F5E9D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Noto Sans Light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endParaRPr dirty="0"/>
          </a:p>
        </p:txBody>
      </p:sp>
      <p:sp>
        <p:nvSpPr>
          <p:cNvPr id="107" name="Google Shape;107;p10"/>
          <p:cNvSpPr/>
          <p:nvPr/>
        </p:nvSpPr>
        <p:spPr>
          <a:xfrm>
            <a:off x="682825" y="0"/>
            <a:ext cx="2189700" cy="99000"/>
          </a:xfrm>
          <a:prstGeom prst="rect">
            <a:avLst/>
          </a:prstGeom>
          <a:solidFill>
            <a:srgbClr val="FD6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37479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6828-C0FE-90B6-AF3B-2728898B7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87390-1843-19EA-3E9E-6B0A422C2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3ED04-D6ED-0A6F-AD1C-C41A7F29F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DEFF-8AF6-4588-8983-D6D6438D7F58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28888D-975E-DE59-D7B9-B07BE5D2D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C25AD-D4CB-222D-C073-8DF13B3D5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FADB2-E492-4E94-9666-2D71837EC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337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C25AB-2EB5-79EC-502B-697FAB9B4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80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Google Shape;14;p2">
            <a:extLst>
              <a:ext uri="{FF2B5EF4-FFF2-40B4-BE49-F238E27FC236}">
                <a16:creationId xmlns:a16="http://schemas.microsoft.com/office/drawing/2014/main" id="{D7070A4D-DFAA-73D7-A704-FC32B25FD750}"/>
              </a:ext>
            </a:extLst>
          </p:cNvPr>
          <p:cNvPicPr preferRelativeResize="0"/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03" y="4668946"/>
            <a:ext cx="1006482" cy="47455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46ED703-B190-C910-DB3A-C5D23B23A0B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1150" y="1331913"/>
            <a:ext cx="8521700" cy="3159125"/>
          </a:xfrm>
        </p:spPr>
        <p:txBody>
          <a:bodyPr/>
          <a:lstStyle>
            <a:lvl1pPr>
              <a:defRPr b="0" i="0">
                <a:latin typeface="Poppins" pitchFamily="2" charset="77"/>
                <a:cs typeface="Poppins" pitchFamily="2" charset="77"/>
              </a:defRPr>
            </a:lvl1pPr>
            <a:lvl2pPr>
              <a:defRPr b="0" i="0">
                <a:latin typeface="Poppins" pitchFamily="2" charset="77"/>
                <a:cs typeface="Poppins" pitchFamily="2" charset="77"/>
              </a:defRPr>
            </a:lvl2pPr>
            <a:lvl3pPr>
              <a:defRPr b="0" i="0">
                <a:latin typeface="Poppins" pitchFamily="2" charset="77"/>
                <a:cs typeface="Poppins" pitchFamily="2" charset="77"/>
              </a:defRPr>
            </a:lvl3pPr>
            <a:lvl4pPr>
              <a:defRPr b="0" i="0">
                <a:latin typeface="Poppins" pitchFamily="2" charset="77"/>
                <a:cs typeface="Poppins" pitchFamily="2" charset="77"/>
              </a:defRPr>
            </a:lvl4pPr>
            <a:lvl5pPr>
              <a:defRPr b="0" i="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0639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0CCF99BD-2E9E-3844-AA14-29B16074DD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910" y="31075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183B6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195C00C-3938-9F40-869B-59350FECB47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2910" y="1510905"/>
            <a:ext cx="7886700" cy="2892028"/>
          </a:xfrm>
        </p:spPr>
        <p:txBody>
          <a:bodyPr/>
          <a:lstStyle>
            <a:lvl1pPr>
              <a:defRPr>
                <a:solidFill>
                  <a:srgbClr val="525252"/>
                </a:solidFill>
              </a:defRPr>
            </a:lvl1pPr>
            <a:lvl2pPr>
              <a:defRPr>
                <a:solidFill>
                  <a:srgbClr val="525252"/>
                </a:solidFill>
              </a:defRPr>
            </a:lvl2pPr>
            <a:lvl3pPr>
              <a:defRPr>
                <a:solidFill>
                  <a:srgbClr val="525252"/>
                </a:solidFill>
              </a:defRPr>
            </a:lvl3pPr>
            <a:lvl4pPr>
              <a:defRPr>
                <a:solidFill>
                  <a:srgbClr val="525252"/>
                </a:solidFill>
              </a:defRPr>
            </a:lvl4pPr>
            <a:lvl5pPr>
              <a:defRPr>
                <a:solidFill>
                  <a:srgbClr val="52525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507126-3C11-CD4C-91AB-F03E51E35F6B}"/>
              </a:ext>
            </a:extLst>
          </p:cNvPr>
          <p:cNvGrpSpPr/>
          <p:nvPr userDrawn="1"/>
        </p:nvGrpSpPr>
        <p:grpSpPr>
          <a:xfrm>
            <a:off x="1" y="0"/>
            <a:ext cx="164306" cy="1214438"/>
            <a:chOff x="0" y="0"/>
            <a:chExt cx="628650" cy="14097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3791370-2310-EE48-B15A-1A58237AFA18}"/>
                </a:ext>
              </a:extLst>
            </p:cNvPr>
            <p:cNvSpPr/>
            <p:nvPr/>
          </p:nvSpPr>
          <p:spPr>
            <a:xfrm>
              <a:off x="0" y="0"/>
              <a:ext cx="628650" cy="704850"/>
            </a:xfrm>
            <a:prstGeom prst="rect">
              <a:avLst/>
            </a:prstGeom>
            <a:solidFill>
              <a:srgbClr val="F1B5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 dirty="0">
                <a:latin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E39F359-491C-CC40-9074-DD29AA6AA814}"/>
                </a:ext>
              </a:extLst>
            </p:cNvPr>
            <p:cNvSpPr/>
            <p:nvPr/>
          </p:nvSpPr>
          <p:spPr>
            <a:xfrm>
              <a:off x="0" y="704850"/>
              <a:ext cx="628650" cy="704850"/>
            </a:xfrm>
            <a:prstGeom prst="rect">
              <a:avLst/>
            </a:prstGeom>
            <a:solidFill>
              <a:srgbClr val="183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350" dirty="0">
                <a:latin typeface="Arial" panose="020B0604020202020204" pitchFamily="34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6220D90-2099-574B-AA8E-9BC972508012}"/>
              </a:ext>
            </a:extLst>
          </p:cNvPr>
          <p:cNvSpPr/>
          <p:nvPr userDrawn="1"/>
        </p:nvSpPr>
        <p:spPr>
          <a:xfrm>
            <a:off x="0" y="4956717"/>
            <a:ext cx="9144000" cy="186783"/>
          </a:xfrm>
          <a:prstGeom prst="rect">
            <a:avLst/>
          </a:prstGeom>
          <a:gradFill>
            <a:gsLst>
              <a:gs pos="7000">
                <a:srgbClr val="0F2F4F">
                  <a:lumMod val="84664"/>
                </a:srgbClr>
              </a:gs>
              <a:gs pos="21000">
                <a:srgbClr val="0F2F4F"/>
              </a:gs>
              <a:gs pos="43000">
                <a:srgbClr val="0F2F4F"/>
              </a:gs>
              <a:gs pos="92000">
                <a:srgbClr val="2C4F8C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5820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 side bar" preserve="1" userDrawn="1">
  <p:cSld name="Blank dark side bar (Navy)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725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9" name="Google Shape;239;p23"/>
          <p:cNvSpPr/>
          <p:nvPr/>
        </p:nvSpPr>
        <p:spPr>
          <a:xfrm rot="5400000">
            <a:off x="-1761150" y="2522250"/>
            <a:ext cx="3621300" cy="99000"/>
          </a:xfrm>
          <a:prstGeom prst="rect">
            <a:avLst/>
          </a:prstGeom>
          <a:solidFill>
            <a:srgbClr val="FD6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Google Shape;148;p13">
            <a:extLst>
              <a:ext uri="{FF2B5EF4-FFF2-40B4-BE49-F238E27FC236}">
                <a16:creationId xmlns:a16="http://schemas.microsoft.com/office/drawing/2014/main" id="{1D2A38E9-7CCB-FCED-D75A-4130364C73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7151" y="566965"/>
            <a:ext cx="7241152" cy="7785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400" b="1">
                <a:solidFill>
                  <a:srgbClr val="DAEDF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3400">
                <a:solidFill>
                  <a:srgbClr val="DAEDF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3400">
                <a:solidFill>
                  <a:srgbClr val="DAEDF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3400">
                <a:solidFill>
                  <a:srgbClr val="DAEDF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3400">
                <a:solidFill>
                  <a:srgbClr val="DAEDF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3400">
                <a:solidFill>
                  <a:srgbClr val="DAEDF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3400">
                <a:solidFill>
                  <a:srgbClr val="DAEDF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3400">
                <a:solidFill>
                  <a:srgbClr val="DAEDF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>
                <a:solidFill>
                  <a:srgbClr val="DAEDF5"/>
                </a:solidFill>
              </a:defRPr>
            </a:lvl9pPr>
          </a:lstStyle>
          <a:p>
            <a:endParaRPr dirty="0"/>
          </a:p>
        </p:txBody>
      </p:sp>
      <p:sp>
        <p:nvSpPr>
          <p:cNvPr id="3" name="Google Shape;158;p14">
            <a:extLst>
              <a:ext uri="{FF2B5EF4-FFF2-40B4-BE49-F238E27FC236}">
                <a16:creationId xmlns:a16="http://schemas.microsoft.com/office/drawing/2014/main" id="{85C01782-BC78-AF49-F856-3ACBEF165B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7151" y="1577161"/>
            <a:ext cx="6098152" cy="3086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A1C5D3"/>
              </a:buClr>
              <a:buSzPct val="100000"/>
              <a:buChar char="●"/>
              <a:defRPr sz="1300">
                <a:solidFill>
                  <a:schemeClr val="lt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Noto Sans Light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50058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ption 1" preserve="1" userDrawn="1">
  <p:cSld name="Cover option 1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1AE2AC-1FB0-D3A2-7E39-8E27C6563939}"/>
              </a:ext>
            </a:extLst>
          </p:cNvPr>
          <p:cNvSpPr/>
          <p:nvPr userDrawn="1"/>
        </p:nvSpPr>
        <p:spPr>
          <a:xfrm>
            <a:off x="0" y="0"/>
            <a:ext cx="9144000" cy="21130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3" name="Google Shape;436;p42">
            <a:extLst>
              <a:ext uri="{FF2B5EF4-FFF2-40B4-BE49-F238E27FC236}">
                <a16:creationId xmlns:a16="http://schemas.microsoft.com/office/drawing/2014/main" id="{5EB24BCB-A47A-E549-9D09-83913F9D29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23" y="524172"/>
            <a:ext cx="8295243" cy="1186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We are the </a:t>
            </a:r>
            <a:r>
              <a:rPr lang="en-US" sz="180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National Center for Construction Education and Research (NCCER)</a:t>
            </a:r>
            <a:r>
              <a:rPr lang="en-US" sz="1800" b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, a not-for-profit construction education foundation.</a:t>
            </a:r>
            <a:endParaRPr sz="1800" b="0">
              <a:solidFill>
                <a:srgbClr val="00000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789250-8B8C-0192-F6CD-DE7F44628FBA}"/>
              </a:ext>
            </a:extLst>
          </p:cNvPr>
          <p:cNvSpPr txBox="1"/>
          <p:nvPr userDrawn="1"/>
        </p:nvSpPr>
        <p:spPr>
          <a:xfrm>
            <a:off x="671802" y="3346969"/>
            <a:ext cx="3297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800" b="0" i="0" kern="100" dirty="0">
                <a:effectLst/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Workforce Development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0258D5-052C-88E5-5776-8A7FA53D3686}"/>
              </a:ext>
            </a:extLst>
          </p:cNvPr>
          <p:cNvSpPr txBox="1"/>
          <p:nvPr userDrawn="1"/>
        </p:nvSpPr>
        <p:spPr>
          <a:xfrm>
            <a:off x="671802" y="2684721"/>
            <a:ext cx="36038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800" b="0" i="0" kern="100" dirty="0">
                <a:effectLst/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Curricula &amp; Assessments </a:t>
            </a:r>
            <a:endParaRPr lang="en-US" b="0" i="0" kern="100" dirty="0">
              <a:effectLst/>
              <a:latin typeface="Poppins Light" pitchFamily="2" charset="77"/>
              <a:ea typeface="Noto Sans" panose="020B0502040504020204" pitchFamily="34" charset="0"/>
              <a:cs typeface="Poppins Ligh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D2203A-46AE-A3EC-53B0-E0D2E54075DA}"/>
              </a:ext>
            </a:extLst>
          </p:cNvPr>
          <p:cNvSpPr/>
          <p:nvPr userDrawn="1"/>
        </p:nvSpPr>
        <p:spPr>
          <a:xfrm>
            <a:off x="729050" y="1940011"/>
            <a:ext cx="1865870" cy="345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Established in 1996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B857EC-5B23-1F93-7457-341A72883E5D}"/>
              </a:ext>
            </a:extLst>
          </p:cNvPr>
          <p:cNvSpPr txBox="1"/>
          <p:nvPr userDrawn="1"/>
        </p:nvSpPr>
        <p:spPr>
          <a:xfrm>
            <a:off x="4332867" y="272271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kern="100" dirty="0">
                <a:effectLst/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In over 45 crafts and 25 additional areas</a:t>
            </a:r>
            <a:endParaRPr lang="en-US" b="0" i="0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CF735-BF71-12A5-8C03-A83E9CAB3DBD}"/>
              </a:ext>
            </a:extLst>
          </p:cNvPr>
          <p:cNvSpPr txBox="1"/>
          <p:nvPr userDrawn="1"/>
        </p:nvSpPr>
        <p:spPr>
          <a:xfrm>
            <a:off x="4332867" y="3395697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kern="100" dirty="0">
                <a:effectLst/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Nearly 7,000 points of delivery</a:t>
            </a:r>
            <a:endParaRPr lang="en-US" b="0" i="0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D7037E-0251-7B0F-07F5-2AFD21E986C3}"/>
              </a:ext>
            </a:extLst>
          </p:cNvPr>
          <p:cNvSpPr txBox="1"/>
          <p:nvPr userDrawn="1"/>
        </p:nvSpPr>
        <p:spPr>
          <a:xfrm>
            <a:off x="671802" y="3935162"/>
            <a:ext cx="36610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800" b="0" i="0" kern="100" dirty="0"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Industry-Recognized Credentials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670062-BDED-CD68-2358-EDC6E468BA8B}"/>
              </a:ext>
            </a:extLst>
          </p:cNvPr>
          <p:cNvSpPr txBox="1"/>
          <p:nvPr userDrawn="1"/>
        </p:nvSpPr>
        <p:spPr>
          <a:xfrm>
            <a:off x="4332867" y="3996717"/>
            <a:ext cx="3943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b="0" i="0" kern="1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Over 2.4 Million credentials issued to nearly 1.2 Million craft professionals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25E366-FA8C-E407-62D5-3FFD2CD6F71C}"/>
              </a:ext>
            </a:extLst>
          </p:cNvPr>
          <p:cNvCxnSpPr/>
          <p:nvPr userDrawn="1"/>
        </p:nvCxnSpPr>
        <p:spPr>
          <a:xfrm flipV="1">
            <a:off x="736420" y="3141968"/>
            <a:ext cx="7364626" cy="23557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EA66EC-10AF-3846-4396-422FFECEDBE1}"/>
              </a:ext>
            </a:extLst>
          </p:cNvPr>
          <p:cNvCxnSpPr/>
          <p:nvPr userDrawn="1"/>
        </p:nvCxnSpPr>
        <p:spPr>
          <a:xfrm flipV="1">
            <a:off x="729050" y="3837401"/>
            <a:ext cx="7364626" cy="23557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oogle Shape;14;p2">
            <a:extLst>
              <a:ext uri="{FF2B5EF4-FFF2-40B4-BE49-F238E27FC236}">
                <a16:creationId xmlns:a16="http://schemas.microsoft.com/office/drawing/2014/main" id="{7628ED1E-3F85-157A-13EE-7A91C711327C}"/>
              </a:ext>
            </a:extLst>
          </p:cNvPr>
          <p:cNvPicPr preferRelativeResize="0"/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03" y="4668946"/>
            <a:ext cx="1006482" cy="474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66044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ption 1" preserve="1" userDrawn="1">
  <p:cSld name="1_Cover option 1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6FE2D5E-AA75-B3A2-8F1F-620ABC162324}"/>
              </a:ext>
            </a:extLst>
          </p:cNvPr>
          <p:cNvCxnSpPr>
            <a:cxnSpLocks/>
          </p:cNvCxnSpPr>
          <p:nvPr userDrawn="1"/>
        </p:nvCxnSpPr>
        <p:spPr>
          <a:xfrm flipV="1">
            <a:off x="450111" y="1219035"/>
            <a:ext cx="8034465" cy="11778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E70E84B-58B2-7BB0-63A4-D1522E6B7584}"/>
              </a:ext>
            </a:extLst>
          </p:cNvPr>
          <p:cNvSpPr/>
          <p:nvPr userDrawn="1"/>
        </p:nvSpPr>
        <p:spPr>
          <a:xfrm>
            <a:off x="349149" y="1734505"/>
            <a:ext cx="4892702" cy="270335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55148D-1214-FE01-F83F-6F11E52B7493}"/>
              </a:ext>
            </a:extLst>
          </p:cNvPr>
          <p:cNvSpPr/>
          <p:nvPr userDrawn="1"/>
        </p:nvSpPr>
        <p:spPr>
          <a:xfrm>
            <a:off x="2305538" y="1734505"/>
            <a:ext cx="1578932" cy="2703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5" name="Google Shape;436;p42">
            <a:extLst>
              <a:ext uri="{FF2B5EF4-FFF2-40B4-BE49-F238E27FC236}">
                <a16:creationId xmlns:a16="http://schemas.microsoft.com/office/drawing/2014/main" id="{00BD440F-4BB0-3116-B646-A63E397A65F3}"/>
              </a:ext>
            </a:extLst>
          </p:cNvPr>
          <p:cNvSpPr txBox="1">
            <a:spLocks/>
          </p:cNvSpPr>
          <p:nvPr userDrawn="1"/>
        </p:nvSpPr>
        <p:spPr>
          <a:xfrm>
            <a:off x="349148" y="228139"/>
            <a:ext cx="8359823" cy="84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1800" b="0" i="0" dirty="0">
                <a:solidFill>
                  <a:srgbClr val="000000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Widespread industry and education support represented by NCCER’s </a:t>
            </a:r>
            <a:br>
              <a:rPr lang="en-US" sz="1800" b="0" i="0" dirty="0">
                <a:solidFill>
                  <a:srgbClr val="000000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</a:br>
            <a:r>
              <a:rPr lang="en-US" sz="1800" b="0" i="0" dirty="0">
                <a:solidFill>
                  <a:srgbClr val="000000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Board of Trustees and Workforce Development Committee.</a:t>
            </a:r>
            <a:endParaRPr lang="en-US" sz="1800" b="0" i="0" dirty="0">
              <a:solidFill>
                <a:srgbClr val="000000"/>
              </a:solidFill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80F212-CD15-1EF1-B025-B21BA2C4C8D9}"/>
              </a:ext>
            </a:extLst>
          </p:cNvPr>
          <p:cNvSpPr txBox="1"/>
          <p:nvPr userDrawn="1"/>
        </p:nvSpPr>
        <p:spPr>
          <a:xfrm>
            <a:off x="349149" y="1381637"/>
            <a:ext cx="19157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>
                <a:schemeClr val="accent3"/>
              </a:buClr>
            </a:pPr>
            <a:r>
              <a:rPr lang="en-US" sz="1400" b="0" i="0" kern="100" dirty="0">
                <a:solidFill>
                  <a:schemeClr val="tx1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Board of Trustees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7B9826-CF0F-0D70-1F3D-8D056A4168B0}"/>
              </a:ext>
            </a:extLst>
          </p:cNvPr>
          <p:cNvSpPr txBox="1"/>
          <p:nvPr userDrawn="1"/>
        </p:nvSpPr>
        <p:spPr>
          <a:xfrm>
            <a:off x="2264013" y="1413536"/>
            <a:ext cx="19157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>
                <a:schemeClr val="accent3"/>
              </a:buClr>
            </a:pPr>
            <a:r>
              <a:rPr lang="en-US" sz="1100" b="0" i="0" kern="100" dirty="0">
                <a:solidFill>
                  <a:schemeClr val="tx1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(serve on both)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24746C-F2E2-FCE5-3CD5-5C0D3383300A}"/>
              </a:ext>
            </a:extLst>
          </p:cNvPr>
          <p:cNvSpPr txBox="1"/>
          <p:nvPr userDrawn="1"/>
        </p:nvSpPr>
        <p:spPr>
          <a:xfrm>
            <a:off x="3869387" y="1381637"/>
            <a:ext cx="40401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>
                <a:schemeClr val="accent3"/>
              </a:buClr>
            </a:pPr>
            <a:r>
              <a:rPr lang="en-US" sz="1400" b="0" i="0" kern="100" dirty="0">
                <a:solidFill>
                  <a:schemeClr val="tx1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Workforce Development Committee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E53B3A-1B86-1BCF-AD2B-7932CF5F2F2E}"/>
              </a:ext>
            </a:extLst>
          </p:cNvPr>
          <p:cNvSpPr txBox="1"/>
          <p:nvPr userDrawn="1"/>
        </p:nvSpPr>
        <p:spPr>
          <a:xfrm>
            <a:off x="349148" y="1789097"/>
            <a:ext cx="19563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Turner Industries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Willmar Electric Service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BASF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FMI Consulting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ExxonMobil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Greater Baton Rouge Industry Alliance, Inc. 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Construction Users Roundtable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ISC Constructors, LLC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M.E Rinker, Sr. School of Construction Management, University of Florida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Holder Construction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Central Alabama Community College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Texas A&amp;M University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Shell Deepwater Gulf of Mexico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Kwest Group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National Roofing Partners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Zachry Group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SkillsUSA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9AC1AB-88C8-1A98-9130-1E6929A5789A}"/>
              </a:ext>
            </a:extLst>
          </p:cNvPr>
          <p:cNvSpPr/>
          <p:nvPr userDrawn="1"/>
        </p:nvSpPr>
        <p:spPr>
          <a:xfrm>
            <a:off x="3884470" y="1734505"/>
            <a:ext cx="4809420" cy="27033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A0883F-D8CC-D7BB-08E0-1C82F930DB5A}"/>
              </a:ext>
            </a:extLst>
          </p:cNvPr>
          <p:cNvSpPr txBox="1"/>
          <p:nvPr userDrawn="1"/>
        </p:nvSpPr>
        <p:spPr>
          <a:xfrm>
            <a:off x="3952629" y="1789097"/>
            <a:ext cx="259434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National Maritime Education Council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Construction Industry Training Council of Washington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Northeast Florida Builders Association, Inc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National Insulation Association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Steel Erectors Association of America, Inc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ABC Pelican Chapter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Construction Education Foundation, Inc. (TEXAS)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American Fire Sprinkler Association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National Association of Women in Construction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AGC of Kansas - Wichita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Comfort Systems USA (Southwest), Inc.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Carolinas AGC Foundation, Inc.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Haskell 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Miller Electric Mfg. LLC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MasTec, Inc. (TX)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Cianbro Corporation</a:t>
            </a:r>
          </a:p>
          <a:p>
            <a:pPr marL="115888" indent="-1158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W.G. Yates &amp; Sons Construction Company</a:t>
            </a:r>
          </a:p>
          <a:p>
            <a:pPr marR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endParaRPr lang="en-US" sz="800" b="0" i="0" kern="100" dirty="0">
              <a:solidFill>
                <a:schemeClr val="bg1"/>
              </a:solidFill>
              <a:effectLst/>
              <a:latin typeface="Poppins" pitchFamily="2" charset="77"/>
              <a:ea typeface="Calibri" panose="020F0502020204030204" pitchFamily="34" charset="0"/>
              <a:cs typeface="Poppins" pitchFamily="2" charset="77"/>
            </a:endParaRPr>
          </a:p>
          <a:p>
            <a:pPr marL="115888" indent="-115888">
              <a:buFont typeface="Arial" panose="020B0604020202020204" pitchFamily="34" charset="0"/>
              <a:buChar char="•"/>
            </a:pPr>
            <a:endParaRPr lang="en-US" sz="800" b="0" i="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D0648E-34A8-54D0-8711-92F07DF489F1}"/>
              </a:ext>
            </a:extLst>
          </p:cNvPr>
          <p:cNvSpPr txBox="1"/>
          <p:nvPr userDrawn="1"/>
        </p:nvSpPr>
        <p:spPr>
          <a:xfrm>
            <a:off x="2320621" y="1789097"/>
            <a:ext cx="15487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kern="100" dirty="0"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Sundt Construction, Inc.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kern="100" dirty="0"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The Associated General Contractors of America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Worley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kern="100" dirty="0"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Associated Builders and Contractors- National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kern="100" dirty="0"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Kiewit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Association for Career &amp; Technical Education (ACTE)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Fluor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kern="100" dirty="0"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Bechtel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0" i="0" dirty="0">
              <a:latin typeface="Poppins" pitchFamily="2" charset="77"/>
              <a:cs typeface="Poppi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0" i="0" kern="100" dirty="0">
              <a:effectLst/>
              <a:latin typeface="Poppins" pitchFamily="2" charset="77"/>
              <a:ea typeface="Calibri" panose="020F0502020204030204" pitchFamily="34" charset="0"/>
              <a:cs typeface="Poppi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0" i="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9D2C2F-1E6C-BEB6-AB4F-673D1D43CAAA}"/>
              </a:ext>
            </a:extLst>
          </p:cNvPr>
          <p:cNvSpPr txBox="1"/>
          <p:nvPr userDrawn="1"/>
        </p:nvSpPr>
        <p:spPr>
          <a:xfrm>
            <a:off x="6401706" y="1789097"/>
            <a:ext cx="23072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Louisiana Department of Corrections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Louisiana Department of Education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Marek Brothers Systems, Inc.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Cianbro Corporation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OGR Consulting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Lurleen B Wallace Community College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Windham School District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PEARSON EDUCATION, INC.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NTHS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S &amp; B Engineers &amp; Constructors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North Carolina Dept. of Public Instruction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Linde Services Inc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Burns &amp; McDonnell Constructors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Program Director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Cianbro Corporation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NCDPI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Wanzek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DeWalt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ISN</a:t>
            </a:r>
          </a:p>
          <a:p>
            <a:endParaRPr lang="en-US" sz="800" b="0" i="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6" name="Google Shape;14;p2">
            <a:extLst>
              <a:ext uri="{FF2B5EF4-FFF2-40B4-BE49-F238E27FC236}">
                <a16:creationId xmlns:a16="http://schemas.microsoft.com/office/drawing/2014/main" id="{754CB6C2-9470-6941-927B-CB3525918C22}"/>
              </a:ext>
            </a:extLst>
          </p:cNvPr>
          <p:cNvPicPr preferRelativeResize="0"/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03" y="4668946"/>
            <a:ext cx="1006482" cy="474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20377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ption 1" preserve="1" userDrawn="1">
  <p:cSld name="1_Cover option 1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36;p42">
            <a:extLst>
              <a:ext uri="{FF2B5EF4-FFF2-40B4-BE49-F238E27FC236}">
                <a16:creationId xmlns:a16="http://schemas.microsoft.com/office/drawing/2014/main" id="{7B635B32-AB73-8709-333C-B7FE7C96A805}"/>
              </a:ext>
            </a:extLst>
          </p:cNvPr>
          <p:cNvSpPr txBox="1">
            <a:spLocks/>
          </p:cNvSpPr>
          <p:nvPr userDrawn="1"/>
        </p:nvSpPr>
        <p:spPr>
          <a:xfrm>
            <a:off x="349149" y="228139"/>
            <a:ext cx="6593911" cy="84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1800" b="0" i="0" dirty="0">
                <a:solidFill>
                  <a:srgbClr val="000000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Robust program that builds a qualified and certified team of field leaders. </a:t>
            </a:r>
            <a:endParaRPr lang="en-US" sz="1800" b="0" i="0" dirty="0">
              <a:solidFill>
                <a:srgbClr val="000000"/>
              </a:solidFill>
              <a:latin typeface="Poppins Light" pitchFamily="2" charset="77"/>
              <a:cs typeface="Poppins Light" pitchFamily="2" charset="77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ED80611-B461-73B9-BD14-71B8D486D5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30158734"/>
              </p:ext>
            </p:extLst>
          </p:nvPr>
        </p:nvGraphicFramePr>
        <p:xfrm>
          <a:off x="1727146" y="1281749"/>
          <a:ext cx="5296306" cy="3530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C5E8E50-6561-CEA1-E0EF-4C4050660F03}"/>
              </a:ext>
            </a:extLst>
          </p:cNvPr>
          <p:cNvSpPr txBox="1"/>
          <p:nvPr userDrawn="1"/>
        </p:nvSpPr>
        <p:spPr>
          <a:xfrm>
            <a:off x="519128" y="1643716"/>
            <a:ext cx="173310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>
                <a:schemeClr val="accent3"/>
              </a:buClr>
            </a:pPr>
            <a:r>
              <a:rPr lang="en-US" sz="1400" b="0" i="0" kern="100" dirty="0">
                <a:solidFill>
                  <a:schemeClr val="tx2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Online, self-paced training </a:t>
            </a:r>
            <a:r>
              <a:rPr lang="en-US" sz="1400" b="0" i="0" kern="100" dirty="0">
                <a:solidFill>
                  <a:schemeClr val="tx1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lets you keep your field leaders on the job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76F2C6-F0E2-4D66-89FF-9E1293AF7473}"/>
              </a:ext>
            </a:extLst>
          </p:cNvPr>
          <p:cNvSpPr txBox="1"/>
          <p:nvPr userDrawn="1"/>
        </p:nvSpPr>
        <p:spPr>
          <a:xfrm>
            <a:off x="1044215" y="4340333"/>
            <a:ext cx="3004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ct val="100000"/>
              </a:lnSpc>
              <a:buClr>
                <a:schemeClr val="accent3"/>
              </a:buClr>
            </a:pPr>
            <a:r>
              <a:rPr lang="en-US" sz="1400" b="0" i="0" kern="100" dirty="0">
                <a:solidFill>
                  <a:schemeClr val="tx2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Rigorous assessment </a:t>
            </a:r>
            <a:r>
              <a:rPr lang="en-US" sz="1400" b="0" i="0" kern="100" dirty="0">
                <a:solidFill>
                  <a:schemeClr val="tx1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of knowledge and skills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EEFAD8-B3C6-7C98-998D-ABF8795F2B28}"/>
              </a:ext>
            </a:extLst>
          </p:cNvPr>
          <p:cNvSpPr txBox="1"/>
          <p:nvPr userDrawn="1"/>
        </p:nvSpPr>
        <p:spPr>
          <a:xfrm>
            <a:off x="6430311" y="1628721"/>
            <a:ext cx="248801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ct val="100000"/>
              </a:lnSpc>
              <a:buClr>
                <a:schemeClr val="accent3"/>
              </a:buClr>
            </a:pPr>
            <a:r>
              <a:rPr lang="en-US" sz="1400" b="0" i="0" kern="100" dirty="0">
                <a:solidFill>
                  <a:schemeClr val="tx2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Practical and usable real-world examples and lessons </a:t>
            </a:r>
            <a:r>
              <a:rPr lang="en-US" sz="1400" b="0" i="0" kern="100" dirty="0">
                <a:solidFill>
                  <a:schemeClr val="tx1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taught by some of the nation's most seasoned construction superintendents​ and executives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A38E29-157C-57F2-D3F4-239095D0547E}"/>
              </a:ext>
            </a:extLst>
          </p:cNvPr>
          <p:cNvCxnSpPr>
            <a:cxnSpLocks/>
          </p:cNvCxnSpPr>
          <p:nvPr userDrawn="1"/>
        </p:nvCxnSpPr>
        <p:spPr>
          <a:xfrm>
            <a:off x="2030818" y="1995712"/>
            <a:ext cx="1063256" cy="428511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B4486F-73CD-10C4-ED8E-666400DF854E}"/>
              </a:ext>
            </a:extLst>
          </p:cNvPr>
          <p:cNvCxnSpPr>
            <a:cxnSpLocks/>
          </p:cNvCxnSpPr>
          <p:nvPr userDrawn="1"/>
        </p:nvCxnSpPr>
        <p:spPr>
          <a:xfrm flipV="1">
            <a:off x="5677786" y="2036241"/>
            <a:ext cx="752525" cy="387982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77C375-C859-63F8-181B-3C071C059159}"/>
              </a:ext>
            </a:extLst>
          </p:cNvPr>
          <p:cNvCxnSpPr>
            <a:cxnSpLocks/>
          </p:cNvCxnSpPr>
          <p:nvPr userDrawn="1"/>
        </p:nvCxnSpPr>
        <p:spPr>
          <a:xfrm flipV="1">
            <a:off x="2987748" y="4051006"/>
            <a:ext cx="382772" cy="295504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060E5737-DD71-54AB-63BA-D1F8EC165E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42308">
            <a:off x="2707544" y="1526513"/>
            <a:ext cx="3278090" cy="30413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8B3192-7151-8F93-6C5A-8CC4F7405E5A}"/>
              </a:ext>
            </a:extLst>
          </p:cNvPr>
          <p:cNvCxnSpPr>
            <a:cxnSpLocks/>
          </p:cNvCxnSpPr>
          <p:nvPr userDrawn="1"/>
        </p:nvCxnSpPr>
        <p:spPr>
          <a:xfrm flipV="1">
            <a:off x="450111" y="1219035"/>
            <a:ext cx="8034465" cy="11778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oogle Shape;14;p2">
            <a:extLst>
              <a:ext uri="{FF2B5EF4-FFF2-40B4-BE49-F238E27FC236}">
                <a16:creationId xmlns:a16="http://schemas.microsoft.com/office/drawing/2014/main" id="{D327C294-D033-74C0-C641-003D8BCA1EBB}"/>
              </a:ext>
            </a:extLst>
          </p:cNvPr>
          <p:cNvPicPr preferRelativeResize="0"/>
          <p:nvPr userDrawn="1"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03" y="4668946"/>
            <a:ext cx="1006482" cy="474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29066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ption 2" preserve="1" userDrawn="1">
  <p:cSld name="Cover option 2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47A90D6-F662-C734-96D0-E88962ED34C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64533178"/>
              </p:ext>
            </p:extLst>
          </p:nvPr>
        </p:nvGraphicFramePr>
        <p:xfrm>
          <a:off x="485279" y="2544269"/>
          <a:ext cx="7999297" cy="2074499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2719776">
                  <a:extLst>
                    <a:ext uri="{9D8B030D-6E8A-4147-A177-3AD203B41FA5}">
                      <a16:colId xmlns:a16="http://schemas.microsoft.com/office/drawing/2014/main" val="346697049"/>
                    </a:ext>
                  </a:extLst>
                </a:gridCol>
                <a:gridCol w="1325605">
                  <a:extLst>
                    <a:ext uri="{9D8B030D-6E8A-4147-A177-3AD203B41FA5}">
                      <a16:colId xmlns:a16="http://schemas.microsoft.com/office/drawing/2014/main" val="2104584421"/>
                    </a:ext>
                  </a:extLst>
                </a:gridCol>
                <a:gridCol w="1691289">
                  <a:extLst>
                    <a:ext uri="{9D8B030D-6E8A-4147-A177-3AD203B41FA5}">
                      <a16:colId xmlns:a16="http://schemas.microsoft.com/office/drawing/2014/main" val="1279672631"/>
                    </a:ext>
                  </a:extLst>
                </a:gridCol>
                <a:gridCol w="2262627">
                  <a:extLst>
                    <a:ext uri="{9D8B030D-6E8A-4147-A177-3AD203B41FA5}">
                      <a16:colId xmlns:a16="http://schemas.microsoft.com/office/drawing/2014/main" val="629050982"/>
                    </a:ext>
                  </a:extLst>
                </a:gridCol>
              </a:tblGrid>
              <a:tr h="2963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Learning Mode</a:t>
                      </a:r>
                    </a:p>
                  </a:txBody>
                  <a:tcPr marR="9525" marT="9525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Class</a:t>
                      </a:r>
                    </a:p>
                  </a:txBody>
                  <a:tcPr marL="0" marR="9525" marT="9525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Individual</a:t>
                      </a:r>
                    </a:p>
                  </a:txBody>
                  <a:tcPr marL="0" marR="9525" marT="9525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 Location</a:t>
                      </a:r>
                    </a:p>
                  </a:txBody>
                  <a:tcPr marR="9525" marT="9525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429501"/>
                  </a:ext>
                </a:extLst>
              </a:tr>
              <a:tr h="2963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Courses</a:t>
                      </a:r>
                    </a:p>
                  </a:txBody>
                  <a:tcPr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 </a:t>
                      </a:r>
                    </a:p>
                  </a:txBody>
                  <a:tcPr marL="0"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✔︎</a:t>
                      </a:r>
                    </a:p>
                  </a:txBody>
                  <a:tcPr marL="0"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Online</a:t>
                      </a:r>
                    </a:p>
                  </a:txBody>
                  <a:tcPr marR="9525" marT="9525" marB="9144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179902"/>
                  </a:ext>
                </a:extLst>
              </a:tr>
              <a:tr h="2963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Course Discussion</a:t>
                      </a:r>
                    </a:p>
                  </a:txBody>
                  <a:tcPr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✔︎</a:t>
                      </a:r>
                    </a:p>
                  </a:txBody>
                  <a:tcPr marL="0"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 </a:t>
                      </a:r>
                    </a:p>
                  </a:txBody>
                  <a:tcPr marL="0"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Online or in person</a:t>
                      </a:r>
                    </a:p>
                  </a:txBody>
                  <a:tcPr marR="9525" marT="9525" marB="9144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238939"/>
                  </a:ext>
                </a:extLst>
              </a:tr>
              <a:tr h="2963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Activities</a:t>
                      </a:r>
                    </a:p>
                  </a:txBody>
                  <a:tcPr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 </a:t>
                      </a:r>
                    </a:p>
                  </a:txBody>
                  <a:tcPr marL="0"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✔︎</a:t>
                      </a:r>
                    </a:p>
                  </a:txBody>
                  <a:tcPr marL="0"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Offline</a:t>
                      </a:r>
                    </a:p>
                  </a:txBody>
                  <a:tcPr marR="9525" marT="9525" marB="9144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723226"/>
                  </a:ext>
                </a:extLst>
              </a:tr>
              <a:tr h="2963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Activity Presentation /Discussion </a:t>
                      </a:r>
                    </a:p>
                  </a:txBody>
                  <a:tcPr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✔︎</a:t>
                      </a:r>
                    </a:p>
                  </a:txBody>
                  <a:tcPr marL="0"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 </a:t>
                      </a:r>
                    </a:p>
                  </a:txBody>
                  <a:tcPr marL="0"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Online or in person</a:t>
                      </a:r>
                    </a:p>
                  </a:txBody>
                  <a:tcPr marR="9525" marT="9525" marB="9144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182884"/>
                  </a:ext>
                </a:extLst>
              </a:tr>
              <a:tr h="2963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Scenarios</a:t>
                      </a:r>
                    </a:p>
                  </a:txBody>
                  <a:tcPr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✔︎</a:t>
                      </a:r>
                    </a:p>
                  </a:txBody>
                  <a:tcPr marL="0"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 </a:t>
                      </a:r>
                    </a:p>
                  </a:txBody>
                  <a:tcPr marL="0"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Online</a:t>
                      </a:r>
                    </a:p>
                  </a:txBody>
                  <a:tcPr marR="9525" marT="9525" marB="9144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86711"/>
                  </a:ext>
                </a:extLst>
              </a:tr>
              <a:tr h="2963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Continue Learning</a:t>
                      </a:r>
                    </a:p>
                  </a:txBody>
                  <a:tcPr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 </a:t>
                      </a:r>
                    </a:p>
                  </a:txBody>
                  <a:tcPr marL="0"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✔︎</a:t>
                      </a:r>
                    </a:p>
                  </a:txBody>
                  <a:tcPr marL="0"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Both online and offline</a:t>
                      </a:r>
                    </a:p>
                  </a:txBody>
                  <a:tcPr marR="9525" marT="9525" marB="9144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87206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B0EEBAE-1100-E3C7-0336-EEE5835846ED}"/>
              </a:ext>
            </a:extLst>
          </p:cNvPr>
          <p:cNvSpPr txBox="1"/>
          <p:nvPr userDrawn="1"/>
        </p:nvSpPr>
        <p:spPr>
          <a:xfrm>
            <a:off x="485279" y="4672857"/>
            <a:ext cx="2915213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b="0" i="0" kern="100" dirty="0">
                <a:solidFill>
                  <a:srgbClr val="1D212E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  <a:sym typeface="Noto Sans Light"/>
              </a:rPr>
              <a:t>Example course structure above.</a:t>
            </a:r>
          </a:p>
        </p:txBody>
      </p:sp>
      <p:sp>
        <p:nvSpPr>
          <p:cNvPr id="8" name="Google Shape;436;p42">
            <a:extLst>
              <a:ext uri="{FF2B5EF4-FFF2-40B4-BE49-F238E27FC236}">
                <a16:creationId xmlns:a16="http://schemas.microsoft.com/office/drawing/2014/main" id="{6CA6DD5D-0CAF-19E6-52BD-4A37205F5BF3}"/>
              </a:ext>
            </a:extLst>
          </p:cNvPr>
          <p:cNvSpPr txBox="1">
            <a:spLocks/>
          </p:cNvSpPr>
          <p:nvPr userDrawn="1"/>
        </p:nvSpPr>
        <p:spPr>
          <a:xfrm>
            <a:off x="349149" y="170420"/>
            <a:ext cx="5579703" cy="84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18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Program delivery may be tailored to meet the specific needs of your workforce.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A6B39E-9F7D-268A-BB32-51B23130CAD0}"/>
              </a:ext>
            </a:extLst>
          </p:cNvPr>
          <p:cNvSpPr txBox="1"/>
          <p:nvPr userDrawn="1"/>
        </p:nvSpPr>
        <p:spPr>
          <a:xfrm>
            <a:off x="3309353" y="1634176"/>
            <a:ext cx="4572000" cy="655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4488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itchFamily="2" charset="2"/>
              <a:buChar char="v"/>
            </a:pPr>
            <a:r>
              <a:rPr lang="en-US" sz="1100" b="0" i="0" kern="1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Synchronous or Asynchronous</a:t>
            </a:r>
          </a:p>
          <a:p>
            <a:pPr marL="344488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itchFamily="2" charset="2"/>
              <a:buChar char="v"/>
            </a:pPr>
            <a:r>
              <a:rPr lang="en-US" sz="1100" b="0" i="0" kern="1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Group or Solo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D9A5BFF-4831-2AC2-2828-05C91D46466F}"/>
              </a:ext>
            </a:extLst>
          </p:cNvPr>
          <p:cNvCxnSpPr>
            <a:cxnSpLocks/>
          </p:cNvCxnSpPr>
          <p:nvPr userDrawn="1"/>
        </p:nvCxnSpPr>
        <p:spPr>
          <a:xfrm flipV="1">
            <a:off x="450111" y="1219035"/>
            <a:ext cx="8034465" cy="11778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oogle Shape;14;p2">
            <a:extLst>
              <a:ext uri="{FF2B5EF4-FFF2-40B4-BE49-F238E27FC236}">
                <a16:creationId xmlns:a16="http://schemas.microsoft.com/office/drawing/2014/main" id="{B18CFDA1-9E58-5747-F6C2-377104376F5D}"/>
              </a:ext>
            </a:extLst>
          </p:cNvPr>
          <p:cNvPicPr preferRelativeResize="0"/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03" y="4668946"/>
            <a:ext cx="1006482" cy="47455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82052E0-D389-A2C6-714A-36ABDDB8EA32}"/>
              </a:ext>
            </a:extLst>
          </p:cNvPr>
          <p:cNvSpPr txBox="1">
            <a:spLocks/>
          </p:cNvSpPr>
          <p:nvPr userDrawn="1"/>
        </p:nvSpPr>
        <p:spPr>
          <a:xfrm>
            <a:off x="276055" y="1380032"/>
            <a:ext cx="4752364" cy="5127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lnSpc>
                <a:spcPct val="150000"/>
              </a:lnSpc>
              <a:spcAft>
                <a:spcPts val="600"/>
              </a:spcAft>
              <a:buClrTx/>
              <a:buFont typeface="Arial" panose="020B0604020202020204" pitchFamily="34" charset="0"/>
              <a:buNone/>
            </a:pPr>
            <a:r>
              <a:rPr lang="en-US" sz="4800" b="0" i="0" kern="100" dirty="0">
                <a:solidFill>
                  <a:srgbClr val="000000"/>
                </a:solidFill>
                <a:ea typeface="Noto Sans" panose="020B0502040504020204" pitchFamily="34" charset="0"/>
                <a:sym typeface="Arial"/>
              </a:rPr>
              <a:t>Flexible delivery methods include:</a:t>
            </a:r>
          </a:p>
          <a:p>
            <a:pPr marL="688975" indent="-227013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96C2DB"/>
              </a:buClr>
              <a:buSzPct val="100000"/>
              <a:buFont typeface="Wingdings" pitchFamily="2" charset="2"/>
              <a:buChar char="v"/>
            </a:pPr>
            <a:r>
              <a:rPr lang="en-US" sz="4400" b="0" i="0" kern="100" dirty="0">
                <a:solidFill>
                  <a:srgbClr val="000000"/>
                </a:solidFill>
                <a:ea typeface="Noto Sans" panose="020B0502040504020204" pitchFamily="34" charset="0"/>
                <a:sym typeface="Arial"/>
              </a:rPr>
              <a:t>Online or Classroom</a:t>
            </a:r>
          </a:p>
          <a:p>
            <a:pPr marL="688975" indent="-227013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96C2DB"/>
              </a:buClr>
              <a:buSzPct val="100000"/>
              <a:buFont typeface="Wingdings" pitchFamily="2" charset="2"/>
              <a:buChar char="v"/>
            </a:pPr>
            <a:r>
              <a:rPr lang="en-US" sz="4400" b="0" i="0" kern="100" dirty="0">
                <a:solidFill>
                  <a:srgbClr val="000000"/>
                </a:solidFill>
                <a:ea typeface="Noto Sans" panose="020B0502040504020204" pitchFamily="34" charset="0"/>
                <a:sym typeface="Arial"/>
              </a:rPr>
              <a:t>Instructor Led or Self-Guided</a:t>
            </a:r>
          </a:p>
          <a:p>
            <a:pPr marL="114300" indent="0">
              <a:spcAft>
                <a:spcPts val="600"/>
              </a:spcAft>
              <a:buClrTx/>
              <a:buFont typeface="Arial" panose="020B0604020202020204" pitchFamily="34" charset="0"/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596900" lvl="1" indent="0">
              <a:spcAft>
                <a:spcPts val="600"/>
              </a:spcAft>
              <a:buClrTx/>
              <a:buFont typeface="Arial" panose="020B0604020202020204" pitchFamily="34" charset="0"/>
              <a:buNone/>
            </a:pPr>
            <a:endParaRPr lang="en-US" dirty="0">
              <a:solidFill>
                <a:srgbClr val="000000"/>
              </a:solidFill>
            </a:endParaRPr>
          </a:p>
          <a:p>
            <a:pPr lvl="1">
              <a:spcAft>
                <a:spcPts val="600"/>
              </a:spcAft>
              <a:buClrTx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986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ption 2" preserve="1" userDrawn="1">
  <p:cSld name="1_Cover option 2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36;p42">
            <a:extLst>
              <a:ext uri="{FF2B5EF4-FFF2-40B4-BE49-F238E27FC236}">
                <a16:creationId xmlns:a16="http://schemas.microsoft.com/office/drawing/2014/main" id="{A6927CC2-393E-A27E-D6AE-EF39CA04B0C9}"/>
              </a:ext>
            </a:extLst>
          </p:cNvPr>
          <p:cNvSpPr txBox="1">
            <a:spLocks/>
          </p:cNvSpPr>
          <p:nvPr userDrawn="1"/>
        </p:nvSpPr>
        <p:spPr>
          <a:xfrm>
            <a:off x="349149" y="228139"/>
            <a:ext cx="8460743" cy="84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16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Courses address critical topics in the </a:t>
            </a:r>
            <a:r>
              <a:rPr lang="en-US" sz="1600" b="0" i="0" dirty="0">
                <a:solidFill>
                  <a:srgbClr val="8EB8D0"/>
                </a:solidFill>
                <a:latin typeface="Poppins Light" pitchFamily="2" charset="77"/>
                <a:cs typeface="Poppins Light" pitchFamily="2" charset="77"/>
              </a:rPr>
              <a:t>business of construction </a:t>
            </a:r>
            <a:r>
              <a:rPr lang="en-US" sz="16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to accelerate competency development, reduce project risk, and increase project profitability.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A551FF-2516-8206-F468-D56B12FE96AD}"/>
              </a:ext>
            </a:extLst>
          </p:cNvPr>
          <p:cNvSpPr/>
          <p:nvPr userDrawn="1"/>
        </p:nvSpPr>
        <p:spPr>
          <a:xfrm>
            <a:off x="349148" y="1267460"/>
            <a:ext cx="2057400" cy="367029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4DF15E2-958A-494A-865D-04C9B997060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11762830"/>
              </p:ext>
            </p:extLst>
          </p:nvPr>
        </p:nvGraphicFramePr>
        <p:xfrm>
          <a:off x="365760" y="1325880"/>
          <a:ext cx="8166639" cy="3615485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072603">
                  <a:extLst>
                    <a:ext uri="{9D8B030D-6E8A-4147-A177-3AD203B41FA5}">
                      <a16:colId xmlns:a16="http://schemas.microsoft.com/office/drawing/2014/main" val="2658378121"/>
                    </a:ext>
                  </a:extLst>
                </a:gridCol>
                <a:gridCol w="2053977">
                  <a:extLst>
                    <a:ext uri="{9D8B030D-6E8A-4147-A177-3AD203B41FA5}">
                      <a16:colId xmlns:a16="http://schemas.microsoft.com/office/drawing/2014/main" val="2034637381"/>
                    </a:ext>
                  </a:extLst>
                </a:gridCol>
                <a:gridCol w="1995520">
                  <a:extLst>
                    <a:ext uri="{9D8B030D-6E8A-4147-A177-3AD203B41FA5}">
                      <a16:colId xmlns:a16="http://schemas.microsoft.com/office/drawing/2014/main" val="879993632"/>
                    </a:ext>
                  </a:extLst>
                </a:gridCol>
                <a:gridCol w="2044539">
                  <a:extLst>
                    <a:ext uri="{9D8B030D-6E8A-4147-A177-3AD203B41FA5}">
                      <a16:colId xmlns:a16="http://schemas.microsoft.com/office/drawing/2014/main" val="3138947160"/>
                    </a:ext>
                  </a:extLst>
                </a:gridCol>
              </a:tblGrid>
              <a:tr h="3080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People Leadership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rgbClr val="9E9791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Operational Excellence</a:t>
                      </a:r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9E9791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Risk Mitigation</a:t>
                      </a:r>
                    </a:p>
                  </a:txBody>
                  <a:tcPr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9E9791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Client Satisfaction</a:t>
                      </a:r>
                    </a:p>
                  </a:txBody>
                  <a:tcPr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7853090"/>
                  </a:ext>
                </a:extLst>
              </a:tr>
              <a:tr h="7775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tx2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Leadership, Ethics, and Communication</a:t>
                      </a:r>
                      <a:br>
                        <a:rPr lang="en-US" sz="10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Succeeding as Project Steward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Site Logistics</a:t>
                      </a:r>
                      <a:b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Coordinating Project Resource Flow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Legal Concepts and Regulations Understanding Construction Law</a:t>
                      </a:r>
                    </a:p>
                  </a:txBody>
                  <a:tcPr marR="274320" marT="91440" marB="0"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Scheduling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Developing and Managing </a:t>
                      </a:r>
                      <a:br>
                        <a:rPr lang="en-US" sz="10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the Project Timeline</a:t>
                      </a:r>
                    </a:p>
                  </a:txBody>
                  <a:tcPr marR="274320" marT="91440" marB="0"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287249"/>
                  </a:ext>
                </a:extLst>
              </a:tr>
              <a:tr h="5368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tx2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Human Resources</a:t>
                      </a:r>
                      <a:br>
                        <a:rPr lang="en-US" sz="10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Building a Strong Team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Work Planning</a:t>
                      </a:r>
                      <a:b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Ensuring Safe and Productive Workflow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Cost Control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Monitoring and Influencing Project Spend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Quality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Delivering Excellence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4197304"/>
                  </a:ext>
                </a:extLst>
              </a:tr>
              <a:tr h="5627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tx2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Safety and Health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Protecting People</a:t>
                      </a:r>
                      <a:endParaRPr lang="en-US" sz="1000" b="0" i="0" u="none" strike="noStrike" cap="none" dirty="0">
                        <a:solidFill>
                          <a:srgbClr val="000000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  <a:sym typeface="Arial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Resource Management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u="none" strike="noStrike" cap="none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Optimizing People, Materials, and Equipment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Risk Management and Claims Prevention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Protecting Your Business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Project Closeout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Finishing Strong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6492646"/>
                  </a:ext>
                </a:extLst>
              </a:tr>
              <a:tr h="525703"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kern="120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Constructability</a:t>
                      </a:r>
                    </a:p>
                    <a:p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Integrating Construction Knowledge into Design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Change Management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Minimizing the Impact of Change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000" b="0" i="0" dirty="0">
                        <a:solidFill>
                          <a:srgbClr val="9E9791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8996304"/>
                  </a:ext>
                </a:extLst>
              </a:tr>
              <a:tr h="869889"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kern="120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Information Management</a:t>
                      </a: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 </a:t>
                      </a:r>
                    </a:p>
                    <a:p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Delivering Accurate and Timely Information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Contracts and Procurement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Understanding and Implementing Project Agreements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000" b="0" i="0" dirty="0">
                        <a:solidFill>
                          <a:srgbClr val="9E9791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5484292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273D14-EB6D-0589-A048-BCCE42DE2D14}"/>
              </a:ext>
            </a:extLst>
          </p:cNvPr>
          <p:cNvCxnSpPr>
            <a:cxnSpLocks/>
          </p:cNvCxnSpPr>
          <p:nvPr userDrawn="1"/>
        </p:nvCxnSpPr>
        <p:spPr>
          <a:xfrm flipV="1">
            <a:off x="2407468" y="1267459"/>
            <a:ext cx="0" cy="365760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EBB2F9-88E2-646D-DA01-914D51D454CC}"/>
              </a:ext>
            </a:extLst>
          </p:cNvPr>
          <p:cNvCxnSpPr>
            <a:cxnSpLocks/>
          </p:cNvCxnSpPr>
          <p:nvPr userDrawn="1"/>
        </p:nvCxnSpPr>
        <p:spPr>
          <a:xfrm flipV="1">
            <a:off x="4448706" y="1256179"/>
            <a:ext cx="0" cy="365760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21837E-770A-E3A0-FAE0-E0FC2885BCC8}"/>
              </a:ext>
            </a:extLst>
          </p:cNvPr>
          <p:cNvCxnSpPr>
            <a:cxnSpLocks/>
          </p:cNvCxnSpPr>
          <p:nvPr userDrawn="1"/>
        </p:nvCxnSpPr>
        <p:spPr>
          <a:xfrm>
            <a:off x="349149" y="1662613"/>
            <a:ext cx="8229600" cy="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0356EFA-A54E-C7CC-B5ED-717CE1174B94}"/>
              </a:ext>
            </a:extLst>
          </p:cNvPr>
          <p:cNvSpPr/>
          <p:nvPr userDrawn="1"/>
        </p:nvSpPr>
        <p:spPr>
          <a:xfrm>
            <a:off x="359301" y="1199086"/>
            <a:ext cx="2044693" cy="81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2"/>
              </a:solidFill>
              <a:latin typeface="Poppins Light" pitchFamily="2" charset="77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1EF800D-7039-2D69-81D9-9106B9516BE5}"/>
              </a:ext>
            </a:extLst>
          </p:cNvPr>
          <p:cNvCxnSpPr>
            <a:cxnSpLocks/>
          </p:cNvCxnSpPr>
          <p:nvPr userDrawn="1"/>
        </p:nvCxnSpPr>
        <p:spPr>
          <a:xfrm flipV="1">
            <a:off x="6493408" y="1280159"/>
            <a:ext cx="0" cy="365760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22753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ption 2" preserve="1" userDrawn="1">
  <p:cSld name="1_Cover option 2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36;p42">
            <a:extLst>
              <a:ext uri="{FF2B5EF4-FFF2-40B4-BE49-F238E27FC236}">
                <a16:creationId xmlns:a16="http://schemas.microsoft.com/office/drawing/2014/main" id="{A6927CC2-393E-A27E-D6AE-EF39CA04B0C9}"/>
              </a:ext>
            </a:extLst>
          </p:cNvPr>
          <p:cNvSpPr txBox="1">
            <a:spLocks/>
          </p:cNvSpPr>
          <p:nvPr userDrawn="1"/>
        </p:nvSpPr>
        <p:spPr>
          <a:xfrm>
            <a:off x="349149" y="228139"/>
            <a:ext cx="8460743" cy="84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16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Courses address critical topics in the </a:t>
            </a:r>
            <a:r>
              <a:rPr lang="en-US" sz="1600" b="0" i="0" dirty="0">
                <a:solidFill>
                  <a:srgbClr val="8EB8D0"/>
                </a:solidFill>
                <a:latin typeface="Poppins Light" pitchFamily="2" charset="77"/>
                <a:cs typeface="Poppins Light" pitchFamily="2" charset="77"/>
              </a:rPr>
              <a:t>business of construction </a:t>
            </a:r>
            <a:r>
              <a:rPr lang="en-US" sz="16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to accelerate competency development, reduce project risk, and increase project profitability.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A551FF-2516-8206-F468-D56B12FE96AD}"/>
              </a:ext>
            </a:extLst>
          </p:cNvPr>
          <p:cNvSpPr/>
          <p:nvPr userDrawn="1"/>
        </p:nvSpPr>
        <p:spPr>
          <a:xfrm>
            <a:off x="2414015" y="1271016"/>
            <a:ext cx="2057400" cy="36530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4DF15E2-958A-494A-865D-04C9B997060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737072146"/>
              </p:ext>
            </p:extLst>
          </p:nvPr>
        </p:nvGraphicFramePr>
        <p:xfrm>
          <a:off x="365386" y="1325880"/>
          <a:ext cx="8166639" cy="3619052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072603">
                  <a:extLst>
                    <a:ext uri="{9D8B030D-6E8A-4147-A177-3AD203B41FA5}">
                      <a16:colId xmlns:a16="http://schemas.microsoft.com/office/drawing/2014/main" val="2658378121"/>
                    </a:ext>
                  </a:extLst>
                </a:gridCol>
                <a:gridCol w="2053977">
                  <a:extLst>
                    <a:ext uri="{9D8B030D-6E8A-4147-A177-3AD203B41FA5}">
                      <a16:colId xmlns:a16="http://schemas.microsoft.com/office/drawing/2014/main" val="2034637381"/>
                    </a:ext>
                  </a:extLst>
                </a:gridCol>
                <a:gridCol w="1995520">
                  <a:extLst>
                    <a:ext uri="{9D8B030D-6E8A-4147-A177-3AD203B41FA5}">
                      <a16:colId xmlns:a16="http://schemas.microsoft.com/office/drawing/2014/main" val="879993632"/>
                    </a:ext>
                  </a:extLst>
                </a:gridCol>
                <a:gridCol w="2044539">
                  <a:extLst>
                    <a:ext uri="{9D8B030D-6E8A-4147-A177-3AD203B41FA5}">
                      <a16:colId xmlns:a16="http://schemas.microsoft.com/office/drawing/2014/main" val="3138947160"/>
                    </a:ext>
                  </a:extLst>
                </a:gridCol>
              </a:tblGrid>
              <a:tr h="3080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AAA39E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People Leadership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Operational Excellence</a:t>
                      </a:r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9E9791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Risk Mitigation</a:t>
                      </a:r>
                    </a:p>
                  </a:txBody>
                  <a:tcPr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9E9791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Client Satisfaction</a:t>
                      </a:r>
                    </a:p>
                  </a:txBody>
                  <a:tcPr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7853090"/>
                  </a:ext>
                </a:extLst>
              </a:tr>
              <a:tr h="7775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Leadership, Ethics, and Communication</a:t>
                      </a:r>
                      <a:b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Succeeding as Project Steward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tx2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Site Logistics</a:t>
                      </a:r>
                      <a:br>
                        <a:rPr lang="en-US" sz="10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Coordinating Project Resource Flow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Legal Concepts and Regulations Understanding Construction Law</a:t>
                      </a:r>
                    </a:p>
                  </a:txBody>
                  <a:tcPr marR="274320" marT="91440" marB="0"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Scheduling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Developing and Managing </a:t>
                      </a:r>
                      <a:br>
                        <a:rPr lang="en-US" sz="10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the Project Timeline</a:t>
                      </a:r>
                    </a:p>
                  </a:txBody>
                  <a:tcPr marR="274320" marT="91440" marB="0"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287249"/>
                  </a:ext>
                </a:extLst>
              </a:tr>
              <a:tr h="5368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Human Resources</a:t>
                      </a:r>
                      <a:b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Building a Strong Team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tx2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Work Planning</a:t>
                      </a:r>
                      <a:br>
                        <a:rPr lang="en-US" sz="10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Ensuring Safe and Productive Workflow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Cost Control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Monitoring and Influencing Project Spend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Quality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Delivering Excellence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4197304"/>
                  </a:ext>
                </a:extLst>
              </a:tr>
              <a:tr h="5627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Safety and Health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Protecting People</a:t>
                      </a:r>
                      <a:endParaRPr lang="en-US" sz="1000" b="0" i="0" u="none" strike="noStrike" cap="none" dirty="0">
                        <a:solidFill>
                          <a:srgbClr val="AAA39E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  <a:sym typeface="Arial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tx2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Resource Management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u="none" strike="noStrike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Optimizing People, Materials, and Equipment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Risk Management and Claims Prevention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Protecting Your Business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Project Closeout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Finishing Strong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6492646"/>
                  </a:ext>
                </a:extLst>
              </a:tr>
              <a:tr h="552207"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kern="1200" dirty="0">
                          <a:solidFill>
                            <a:schemeClr val="tx2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Constructability</a:t>
                      </a:r>
                      <a:endParaRPr lang="en-US" sz="1000" b="0" i="0" kern="120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  <a:p>
                      <a:r>
                        <a:rPr lang="en-US" sz="1000" b="0" i="0" dirty="0">
                          <a:solidFill>
                            <a:srgbClr val="514A47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Integrating Construction Knowledge into Design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Change Management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Minimizing the Impact of Change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000" b="0" i="0" dirty="0">
                        <a:solidFill>
                          <a:srgbClr val="9E9791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8996304"/>
                  </a:ext>
                </a:extLst>
              </a:tr>
              <a:tr h="869889"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kern="1200" dirty="0">
                          <a:solidFill>
                            <a:schemeClr val="tx2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Information Management</a:t>
                      </a:r>
                      <a:r>
                        <a:rPr lang="en-US" sz="1000" b="0" i="0" dirty="0">
                          <a:solidFill>
                            <a:srgbClr val="514A47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 </a:t>
                      </a:r>
                    </a:p>
                    <a:p>
                      <a:r>
                        <a:rPr lang="en-US" sz="1000" b="0" i="0" dirty="0">
                          <a:solidFill>
                            <a:srgbClr val="514A47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Delivering Accurate and Timely Information</a:t>
                      </a:r>
                    </a:p>
                    <a:p>
                      <a:endParaRPr lang="en-US" sz="10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  <a:p>
                      <a:endParaRPr lang="en-US" sz="10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Contracts and Procurement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Understanding and Implementing Project Agreements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000" b="0" i="0" dirty="0">
                        <a:solidFill>
                          <a:srgbClr val="9E9791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5484292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273D14-EB6D-0589-A048-BCCE42DE2D14}"/>
              </a:ext>
            </a:extLst>
          </p:cNvPr>
          <p:cNvCxnSpPr>
            <a:cxnSpLocks/>
          </p:cNvCxnSpPr>
          <p:nvPr userDrawn="1"/>
        </p:nvCxnSpPr>
        <p:spPr>
          <a:xfrm flipV="1">
            <a:off x="2410932" y="1267459"/>
            <a:ext cx="0" cy="365760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EBB2F9-88E2-646D-DA01-914D51D454CC}"/>
              </a:ext>
            </a:extLst>
          </p:cNvPr>
          <p:cNvCxnSpPr>
            <a:cxnSpLocks/>
          </p:cNvCxnSpPr>
          <p:nvPr userDrawn="1"/>
        </p:nvCxnSpPr>
        <p:spPr>
          <a:xfrm flipV="1">
            <a:off x="4468886" y="1256179"/>
            <a:ext cx="0" cy="365760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21837E-770A-E3A0-FAE0-E0FC2885BCC8}"/>
              </a:ext>
            </a:extLst>
          </p:cNvPr>
          <p:cNvCxnSpPr>
            <a:cxnSpLocks/>
          </p:cNvCxnSpPr>
          <p:nvPr userDrawn="1"/>
        </p:nvCxnSpPr>
        <p:spPr>
          <a:xfrm>
            <a:off x="349149" y="1662613"/>
            <a:ext cx="8229600" cy="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0356EFA-A54E-C7CC-B5ED-717CE1174B94}"/>
              </a:ext>
            </a:extLst>
          </p:cNvPr>
          <p:cNvSpPr/>
          <p:nvPr userDrawn="1"/>
        </p:nvSpPr>
        <p:spPr>
          <a:xfrm>
            <a:off x="2410570" y="1197864"/>
            <a:ext cx="2044693" cy="81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2"/>
              </a:solidFill>
              <a:latin typeface="Poppins Light" pitchFamily="2" charset="77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1EF800D-7039-2D69-81D9-9106B9516BE5}"/>
              </a:ext>
            </a:extLst>
          </p:cNvPr>
          <p:cNvCxnSpPr>
            <a:cxnSpLocks/>
          </p:cNvCxnSpPr>
          <p:nvPr userDrawn="1"/>
        </p:nvCxnSpPr>
        <p:spPr>
          <a:xfrm flipV="1">
            <a:off x="6493408" y="1280159"/>
            <a:ext cx="0" cy="365760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2440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ption 2" preserve="1" userDrawn="1">
  <p:cSld name="1_Cover option 2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36;p42">
            <a:extLst>
              <a:ext uri="{FF2B5EF4-FFF2-40B4-BE49-F238E27FC236}">
                <a16:creationId xmlns:a16="http://schemas.microsoft.com/office/drawing/2014/main" id="{A6927CC2-393E-A27E-D6AE-EF39CA04B0C9}"/>
              </a:ext>
            </a:extLst>
          </p:cNvPr>
          <p:cNvSpPr txBox="1">
            <a:spLocks/>
          </p:cNvSpPr>
          <p:nvPr userDrawn="1"/>
        </p:nvSpPr>
        <p:spPr>
          <a:xfrm>
            <a:off x="349149" y="228139"/>
            <a:ext cx="8460743" cy="84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16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Courses address critical topics in the </a:t>
            </a:r>
            <a:r>
              <a:rPr lang="en-US" sz="1600" b="0" i="0" dirty="0">
                <a:solidFill>
                  <a:srgbClr val="8EB8D0"/>
                </a:solidFill>
                <a:latin typeface="Poppins Light" pitchFamily="2" charset="77"/>
                <a:cs typeface="Poppins Light" pitchFamily="2" charset="77"/>
              </a:rPr>
              <a:t>business of construction </a:t>
            </a:r>
            <a:r>
              <a:rPr lang="en-US" sz="16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to accelerate competency development, reduce project risk, and increase project profitability.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A551FF-2516-8206-F468-D56B12FE96AD}"/>
              </a:ext>
            </a:extLst>
          </p:cNvPr>
          <p:cNvSpPr/>
          <p:nvPr userDrawn="1"/>
        </p:nvSpPr>
        <p:spPr>
          <a:xfrm>
            <a:off x="4480560" y="1271016"/>
            <a:ext cx="2054853" cy="366674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4DF15E2-958A-494A-865D-04C9B997060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753059230"/>
              </p:ext>
            </p:extLst>
          </p:nvPr>
        </p:nvGraphicFramePr>
        <p:xfrm>
          <a:off x="365760" y="1325880"/>
          <a:ext cx="8166639" cy="3615485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072603">
                  <a:extLst>
                    <a:ext uri="{9D8B030D-6E8A-4147-A177-3AD203B41FA5}">
                      <a16:colId xmlns:a16="http://schemas.microsoft.com/office/drawing/2014/main" val="2658378121"/>
                    </a:ext>
                  </a:extLst>
                </a:gridCol>
                <a:gridCol w="2053977">
                  <a:extLst>
                    <a:ext uri="{9D8B030D-6E8A-4147-A177-3AD203B41FA5}">
                      <a16:colId xmlns:a16="http://schemas.microsoft.com/office/drawing/2014/main" val="2034637381"/>
                    </a:ext>
                  </a:extLst>
                </a:gridCol>
                <a:gridCol w="1995520">
                  <a:extLst>
                    <a:ext uri="{9D8B030D-6E8A-4147-A177-3AD203B41FA5}">
                      <a16:colId xmlns:a16="http://schemas.microsoft.com/office/drawing/2014/main" val="879993632"/>
                    </a:ext>
                  </a:extLst>
                </a:gridCol>
                <a:gridCol w="2044539">
                  <a:extLst>
                    <a:ext uri="{9D8B030D-6E8A-4147-A177-3AD203B41FA5}">
                      <a16:colId xmlns:a16="http://schemas.microsoft.com/office/drawing/2014/main" val="3138947160"/>
                    </a:ext>
                  </a:extLst>
                </a:gridCol>
              </a:tblGrid>
              <a:tr h="3080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AAA39E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People Leadership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AAA39E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Operational Excellence</a:t>
                      </a:r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172535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Risk Mitigation</a:t>
                      </a:r>
                    </a:p>
                  </a:txBody>
                  <a:tcPr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9E9791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Client Satisfaction</a:t>
                      </a:r>
                    </a:p>
                  </a:txBody>
                  <a:tcPr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7853090"/>
                  </a:ext>
                </a:extLst>
              </a:tr>
              <a:tr h="7775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Leadership, Ethics, and Communication</a:t>
                      </a:r>
                      <a:b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Succeeding as Project Steward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Site Logistics</a:t>
                      </a:r>
                      <a:b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Coordinating Project Resource Flow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chemeClr val="tx2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Legal Concepts and Regulations</a:t>
                      </a: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 </a:t>
                      </a:r>
                      <a:r>
                        <a:rPr lang="en-US" sz="1000" b="0" i="0" u="none" strike="noStrike" kern="1200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Understanding Construction Law</a:t>
                      </a:r>
                    </a:p>
                  </a:txBody>
                  <a:tcPr marR="274320" marT="91440" marB="0"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Scheduling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Developing and Managing </a:t>
                      </a:r>
                      <a:br>
                        <a:rPr lang="en-US" sz="10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the Project Timeline</a:t>
                      </a:r>
                    </a:p>
                  </a:txBody>
                  <a:tcPr marR="274320" marT="91440" marB="0"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287249"/>
                  </a:ext>
                </a:extLst>
              </a:tr>
              <a:tr h="5368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Human Resources</a:t>
                      </a:r>
                      <a:b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Building a Strong Team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Work Planning</a:t>
                      </a:r>
                      <a:b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Ensuring Safe and Productive Workflow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chemeClr val="tx2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Cost Control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kern="1200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Monitoring and Influencing Project Spend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Quality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Delivering Excellence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4197304"/>
                  </a:ext>
                </a:extLst>
              </a:tr>
              <a:tr h="5627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Safety and Health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Protecting People</a:t>
                      </a:r>
                      <a:endParaRPr lang="en-US" sz="1000" b="0" i="0" u="none" strike="noStrike" cap="none" dirty="0">
                        <a:solidFill>
                          <a:srgbClr val="AAA39E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  <a:sym typeface="Arial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Resource Management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u="none" strike="noStrike" cap="none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Optimizing People, Materials, and Equipment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chemeClr val="tx2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Risk Management and Claims Prevention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kern="1200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Protecting Your Business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Project Closeout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Finishing Strong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6492646"/>
                  </a:ext>
                </a:extLst>
              </a:tr>
              <a:tr h="479321"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kern="120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Constructability</a:t>
                      </a:r>
                    </a:p>
                    <a:p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Integrating Construction Knowledge into Design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chemeClr val="tx2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Change Management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u="none" strike="noStrike" kern="1200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Minimizing the Impact of Change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000" b="0" i="0" dirty="0">
                        <a:solidFill>
                          <a:srgbClr val="9E9791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8996304"/>
                  </a:ext>
                </a:extLst>
              </a:tr>
              <a:tr h="869889"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kern="120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Information Management</a:t>
                      </a: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 </a:t>
                      </a:r>
                    </a:p>
                    <a:p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Delivering Accurate and Timely Information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chemeClr val="tx2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Contracts and Procurement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kern="1200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Understanding and Implementing Project Agreements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000" b="0" i="0" dirty="0">
                        <a:solidFill>
                          <a:srgbClr val="9E9791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5484292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273D14-EB6D-0589-A048-BCCE42DE2D14}"/>
              </a:ext>
            </a:extLst>
          </p:cNvPr>
          <p:cNvCxnSpPr>
            <a:cxnSpLocks/>
          </p:cNvCxnSpPr>
          <p:nvPr userDrawn="1"/>
        </p:nvCxnSpPr>
        <p:spPr>
          <a:xfrm flipV="1">
            <a:off x="2404004" y="1267459"/>
            <a:ext cx="0" cy="365760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EBB2F9-88E2-646D-DA01-914D51D454CC}"/>
              </a:ext>
            </a:extLst>
          </p:cNvPr>
          <p:cNvCxnSpPr>
            <a:cxnSpLocks/>
          </p:cNvCxnSpPr>
          <p:nvPr userDrawn="1"/>
        </p:nvCxnSpPr>
        <p:spPr>
          <a:xfrm flipV="1">
            <a:off x="4480105" y="1267459"/>
            <a:ext cx="0" cy="365760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21837E-770A-E3A0-FAE0-E0FC2885BCC8}"/>
              </a:ext>
            </a:extLst>
          </p:cNvPr>
          <p:cNvCxnSpPr>
            <a:cxnSpLocks/>
          </p:cNvCxnSpPr>
          <p:nvPr userDrawn="1"/>
        </p:nvCxnSpPr>
        <p:spPr>
          <a:xfrm>
            <a:off x="349149" y="1662613"/>
            <a:ext cx="8229600" cy="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0356EFA-A54E-C7CC-B5ED-717CE1174B94}"/>
              </a:ext>
            </a:extLst>
          </p:cNvPr>
          <p:cNvSpPr/>
          <p:nvPr userDrawn="1"/>
        </p:nvSpPr>
        <p:spPr>
          <a:xfrm>
            <a:off x="4480560" y="1197864"/>
            <a:ext cx="2044693" cy="81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2"/>
              </a:solidFill>
              <a:latin typeface="Poppins Light" pitchFamily="2" charset="77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1EF800D-7039-2D69-81D9-9106B9516BE5}"/>
              </a:ext>
            </a:extLst>
          </p:cNvPr>
          <p:cNvCxnSpPr>
            <a:cxnSpLocks/>
          </p:cNvCxnSpPr>
          <p:nvPr userDrawn="1"/>
        </p:nvCxnSpPr>
        <p:spPr>
          <a:xfrm flipV="1">
            <a:off x="6528717" y="1280159"/>
            <a:ext cx="0" cy="365760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9712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ption 2" preserve="1" userDrawn="1">
  <p:cSld name="1_Cover option 2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36;p42">
            <a:extLst>
              <a:ext uri="{FF2B5EF4-FFF2-40B4-BE49-F238E27FC236}">
                <a16:creationId xmlns:a16="http://schemas.microsoft.com/office/drawing/2014/main" id="{A6927CC2-393E-A27E-D6AE-EF39CA04B0C9}"/>
              </a:ext>
            </a:extLst>
          </p:cNvPr>
          <p:cNvSpPr txBox="1">
            <a:spLocks/>
          </p:cNvSpPr>
          <p:nvPr userDrawn="1"/>
        </p:nvSpPr>
        <p:spPr>
          <a:xfrm>
            <a:off x="349149" y="228139"/>
            <a:ext cx="8460743" cy="84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16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Courses address critical topics in the </a:t>
            </a:r>
            <a:r>
              <a:rPr lang="en-US" sz="1600" b="0" i="0" dirty="0">
                <a:solidFill>
                  <a:srgbClr val="8EB8D0"/>
                </a:solidFill>
                <a:latin typeface="Poppins Light" pitchFamily="2" charset="77"/>
                <a:cs typeface="Poppins Light" pitchFamily="2" charset="77"/>
              </a:rPr>
              <a:t>business of construction </a:t>
            </a:r>
            <a:r>
              <a:rPr lang="en-US" sz="16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to accelerate competency development, reduce project risk, and increase project profitability.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A551FF-2516-8206-F468-D56B12FE96AD}"/>
              </a:ext>
            </a:extLst>
          </p:cNvPr>
          <p:cNvSpPr/>
          <p:nvPr userDrawn="1"/>
        </p:nvSpPr>
        <p:spPr>
          <a:xfrm>
            <a:off x="6537959" y="1271016"/>
            <a:ext cx="2057400" cy="366674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4DF15E2-958A-494A-865D-04C9B997060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707765508"/>
              </p:ext>
            </p:extLst>
          </p:nvPr>
        </p:nvGraphicFramePr>
        <p:xfrm>
          <a:off x="365760" y="1325880"/>
          <a:ext cx="8166639" cy="3615485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072603">
                  <a:extLst>
                    <a:ext uri="{9D8B030D-6E8A-4147-A177-3AD203B41FA5}">
                      <a16:colId xmlns:a16="http://schemas.microsoft.com/office/drawing/2014/main" val="2658378121"/>
                    </a:ext>
                  </a:extLst>
                </a:gridCol>
                <a:gridCol w="2053977">
                  <a:extLst>
                    <a:ext uri="{9D8B030D-6E8A-4147-A177-3AD203B41FA5}">
                      <a16:colId xmlns:a16="http://schemas.microsoft.com/office/drawing/2014/main" val="2034637381"/>
                    </a:ext>
                  </a:extLst>
                </a:gridCol>
                <a:gridCol w="1995520">
                  <a:extLst>
                    <a:ext uri="{9D8B030D-6E8A-4147-A177-3AD203B41FA5}">
                      <a16:colId xmlns:a16="http://schemas.microsoft.com/office/drawing/2014/main" val="879993632"/>
                    </a:ext>
                  </a:extLst>
                </a:gridCol>
                <a:gridCol w="2044539">
                  <a:extLst>
                    <a:ext uri="{9D8B030D-6E8A-4147-A177-3AD203B41FA5}">
                      <a16:colId xmlns:a16="http://schemas.microsoft.com/office/drawing/2014/main" val="3138947160"/>
                    </a:ext>
                  </a:extLst>
                </a:gridCol>
              </a:tblGrid>
              <a:tr h="3080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AAA39E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People Leadership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AAA39E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Operational Excellence</a:t>
                      </a:r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AAA39E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Risk Mitigation</a:t>
                      </a:r>
                    </a:p>
                  </a:txBody>
                  <a:tcPr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172535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Client Satisfaction</a:t>
                      </a:r>
                    </a:p>
                  </a:txBody>
                  <a:tcPr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7853090"/>
                  </a:ext>
                </a:extLst>
              </a:tr>
              <a:tr h="7775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Leadership, Ethics, and Communication</a:t>
                      </a:r>
                      <a:b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Succeeding as Project Steward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Site Logistics</a:t>
                      </a:r>
                      <a:b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Coordinating Project Resource Flow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Legal Concepts and Regulations Understanding Construction Law</a:t>
                      </a:r>
                    </a:p>
                  </a:txBody>
                  <a:tcPr marR="274320" marT="91440" marB="0"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chemeClr val="tx2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Scheduling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kern="1200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Developing and Managing </a:t>
                      </a:r>
                      <a:br>
                        <a:rPr lang="en-US" sz="1000" b="0" i="0" u="none" strike="noStrike" kern="1200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</a:br>
                      <a:r>
                        <a:rPr lang="en-US" sz="1000" b="0" i="0" u="none" strike="noStrike" kern="1200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the Project Timeline</a:t>
                      </a:r>
                    </a:p>
                  </a:txBody>
                  <a:tcPr marR="274320" marT="91440" marB="0"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287249"/>
                  </a:ext>
                </a:extLst>
              </a:tr>
              <a:tr h="5368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Human Resources</a:t>
                      </a:r>
                      <a:b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Building a Strong Team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Work Planning</a:t>
                      </a:r>
                      <a:b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Ensuring Safe and Productive Workflow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Cost Control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Monitoring and Influencing Project Spend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chemeClr val="tx2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Quality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kern="1200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Delivering Excellence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4197304"/>
                  </a:ext>
                </a:extLst>
              </a:tr>
              <a:tr h="5627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Safety and Health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Protecting People</a:t>
                      </a:r>
                      <a:endParaRPr lang="en-US" sz="1000" b="0" i="0" u="none" strike="noStrike" cap="none" dirty="0">
                        <a:solidFill>
                          <a:srgbClr val="AAA39E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  <a:sym typeface="Arial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Resource Management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u="none" strike="noStrike" cap="none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Optimizing People, Materials, and Equipment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Risk Management and Claims Prevention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Protecting Your Business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chemeClr val="tx2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Project Closeout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kern="1200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Finishing Strong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6492646"/>
                  </a:ext>
                </a:extLst>
              </a:tr>
              <a:tr h="538955"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kern="120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Constructability</a:t>
                      </a:r>
                    </a:p>
                    <a:p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Integrating Construction Knowledge into Design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Change Management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Minimizing the Impact of Change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000" b="0" i="0" dirty="0">
                        <a:solidFill>
                          <a:srgbClr val="9E9791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8996304"/>
                  </a:ext>
                </a:extLst>
              </a:tr>
              <a:tr h="869889"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kern="120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Information Management</a:t>
                      </a: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 </a:t>
                      </a:r>
                    </a:p>
                    <a:p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Delivering Accurate and Timely Information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Contracts and Procurement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Understanding and Implementing Project Agreements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000" b="0" i="0" dirty="0">
                        <a:solidFill>
                          <a:srgbClr val="9E9791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5484292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273D14-EB6D-0589-A048-BCCE42DE2D14}"/>
              </a:ext>
            </a:extLst>
          </p:cNvPr>
          <p:cNvCxnSpPr>
            <a:cxnSpLocks/>
          </p:cNvCxnSpPr>
          <p:nvPr userDrawn="1"/>
        </p:nvCxnSpPr>
        <p:spPr>
          <a:xfrm flipV="1">
            <a:off x="2404004" y="1267459"/>
            <a:ext cx="0" cy="365760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EBB2F9-88E2-646D-DA01-914D51D454CC}"/>
              </a:ext>
            </a:extLst>
          </p:cNvPr>
          <p:cNvCxnSpPr>
            <a:cxnSpLocks/>
          </p:cNvCxnSpPr>
          <p:nvPr userDrawn="1"/>
        </p:nvCxnSpPr>
        <p:spPr>
          <a:xfrm flipV="1">
            <a:off x="4473177" y="1267459"/>
            <a:ext cx="0" cy="365760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21837E-770A-E3A0-FAE0-E0FC2885BCC8}"/>
              </a:ext>
            </a:extLst>
          </p:cNvPr>
          <p:cNvCxnSpPr>
            <a:cxnSpLocks/>
          </p:cNvCxnSpPr>
          <p:nvPr userDrawn="1"/>
        </p:nvCxnSpPr>
        <p:spPr>
          <a:xfrm>
            <a:off x="349149" y="1662613"/>
            <a:ext cx="8229600" cy="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0356EFA-A54E-C7CC-B5ED-717CE1174B94}"/>
              </a:ext>
            </a:extLst>
          </p:cNvPr>
          <p:cNvSpPr/>
          <p:nvPr userDrawn="1"/>
        </p:nvSpPr>
        <p:spPr>
          <a:xfrm>
            <a:off x="6534056" y="1199085"/>
            <a:ext cx="2044693" cy="81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2"/>
              </a:solidFill>
              <a:latin typeface="Poppins Light" pitchFamily="2" charset="77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1EF800D-7039-2D69-81D9-9106B9516BE5}"/>
              </a:ext>
            </a:extLst>
          </p:cNvPr>
          <p:cNvCxnSpPr>
            <a:cxnSpLocks/>
          </p:cNvCxnSpPr>
          <p:nvPr userDrawn="1"/>
        </p:nvCxnSpPr>
        <p:spPr>
          <a:xfrm flipV="1">
            <a:off x="6535645" y="1280159"/>
            <a:ext cx="0" cy="365760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861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w/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C25AB-2EB5-79EC-502B-697FAB9B4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80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Google Shape;14;p2">
            <a:extLst>
              <a:ext uri="{FF2B5EF4-FFF2-40B4-BE49-F238E27FC236}">
                <a16:creationId xmlns:a16="http://schemas.microsoft.com/office/drawing/2014/main" id="{D7070A4D-DFAA-73D7-A704-FC32B25FD750}"/>
              </a:ext>
            </a:extLst>
          </p:cNvPr>
          <p:cNvPicPr preferRelativeResize="0"/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03" y="4668946"/>
            <a:ext cx="1006482" cy="47455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46ED703-B190-C910-DB3A-C5D23B23A0B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1150" y="1331913"/>
            <a:ext cx="8521700" cy="3159125"/>
          </a:xfrm>
        </p:spPr>
        <p:txBody>
          <a:bodyPr/>
          <a:lstStyle>
            <a:lvl1pPr>
              <a:defRPr b="0" i="0">
                <a:latin typeface="Poppins" pitchFamily="2" charset="77"/>
                <a:cs typeface="Poppins" pitchFamily="2" charset="77"/>
              </a:defRPr>
            </a:lvl1pPr>
            <a:lvl2pPr>
              <a:defRPr b="0" i="0">
                <a:latin typeface="Poppins" pitchFamily="2" charset="77"/>
                <a:cs typeface="Poppins" pitchFamily="2" charset="77"/>
              </a:defRPr>
            </a:lvl2pPr>
            <a:lvl3pPr>
              <a:defRPr b="0" i="0">
                <a:latin typeface="Poppins" pitchFamily="2" charset="77"/>
                <a:cs typeface="Poppins" pitchFamily="2" charset="77"/>
              </a:defRPr>
            </a:lvl3pPr>
            <a:lvl4pPr>
              <a:defRPr b="0" i="0">
                <a:latin typeface="Poppins" pitchFamily="2" charset="77"/>
                <a:cs typeface="Poppins" pitchFamily="2" charset="77"/>
              </a:defRPr>
            </a:lvl4pPr>
            <a:lvl5pPr>
              <a:defRPr b="0" i="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FD45111-1615-5274-E27E-4E37BD7AEA80}"/>
              </a:ext>
            </a:extLst>
          </p:cNvPr>
          <p:cNvCxnSpPr>
            <a:cxnSpLocks/>
          </p:cNvCxnSpPr>
          <p:nvPr userDrawn="1"/>
        </p:nvCxnSpPr>
        <p:spPr>
          <a:xfrm flipV="1">
            <a:off x="450111" y="1219035"/>
            <a:ext cx="8034465" cy="11778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8456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ption 2" preserve="1" userDrawn="1">
  <p:cSld name="1_Cover option 2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36;p42">
            <a:extLst>
              <a:ext uri="{FF2B5EF4-FFF2-40B4-BE49-F238E27FC236}">
                <a16:creationId xmlns:a16="http://schemas.microsoft.com/office/drawing/2014/main" id="{A6927CC2-393E-A27E-D6AE-EF39CA04B0C9}"/>
              </a:ext>
            </a:extLst>
          </p:cNvPr>
          <p:cNvSpPr txBox="1">
            <a:spLocks/>
          </p:cNvSpPr>
          <p:nvPr userDrawn="1"/>
        </p:nvSpPr>
        <p:spPr>
          <a:xfrm>
            <a:off x="349149" y="228139"/>
            <a:ext cx="8460743" cy="84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16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Courses cover carefully-selected topics to accelerate competency development thereby reducing project risk and increasing project profitability.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A551FF-2516-8206-F468-D56B12FE96AD}"/>
              </a:ext>
            </a:extLst>
          </p:cNvPr>
          <p:cNvSpPr/>
          <p:nvPr userDrawn="1"/>
        </p:nvSpPr>
        <p:spPr>
          <a:xfrm>
            <a:off x="620203" y="1106635"/>
            <a:ext cx="2586086" cy="35901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4DF15E2-958A-494A-865D-04C9B997060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037757883"/>
              </p:ext>
            </p:extLst>
          </p:nvPr>
        </p:nvGraphicFramePr>
        <p:xfrm>
          <a:off x="702283" y="1248134"/>
          <a:ext cx="8061693" cy="3941086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687231">
                  <a:extLst>
                    <a:ext uri="{9D8B030D-6E8A-4147-A177-3AD203B41FA5}">
                      <a16:colId xmlns:a16="http://schemas.microsoft.com/office/drawing/2014/main" val="2658378121"/>
                    </a:ext>
                  </a:extLst>
                </a:gridCol>
                <a:gridCol w="2687231">
                  <a:extLst>
                    <a:ext uri="{9D8B030D-6E8A-4147-A177-3AD203B41FA5}">
                      <a16:colId xmlns:a16="http://schemas.microsoft.com/office/drawing/2014/main" val="2034637381"/>
                    </a:ext>
                  </a:extLst>
                </a:gridCol>
                <a:gridCol w="2687231">
                  <a:extLst>
                    <a:ext uri="{9D8B030D-6E8A-4147-A177-3AD203B41FA5}">
                      <a16:colId xmlns:a16="http://schemas.microsoft.com/office/drawing/2014/main" val="879993632"/>
                    </a:ext>
                  </a:extLst>
                </a:gridCol>
              </a:tblGrid>
              <a:tr h="5044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Operational Excellence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9E9791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Minimize Risk</a:t>
                      </a:r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9E9791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Client Satisfaction</a:t>
                      </a:r>
                    </a:p>
                  </a:txBody>
                  <a:tcPr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7853090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Leadership, Ethics, and Communication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Succeeding as Project Steward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Contracts and Procurement</a:t>
                      </a:r>
                      <a:b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Understanding and Implementing Project Agreements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100" b="0" i="0" dirty="0">
                        <a:solidFill>
                          <a:srgbClr val="9E9791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Scheduling</a:t>
                      </a:r>
                      <a:b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Developing and Managing </a:t>
                      </a:r>
                      <a:br>
                        <a:rPr lang="en-US" sz="11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the Project Timeline</a:t>
                      </a:r>
                    </a:p>
                  </a:txBody>
                  <a:tcPr marR="274320" marT="91440" marB="0"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287249"/>
                  </a:ext>
                </a:extLst>
              </a:tr>
              <a:tr h="601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Work Planning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Ensuring Safe and Productive Workflow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Cost Control</a:t>
                      </a:r>
                      <a:b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Monitoring and Influencing Project Spend</a:t>
                      </a:r>
                    </a:p>
                    <a:p>
                      <a:endParaRPr lang="en-US" sz="1100" b="0" i="0" u="none" strike="noStrike" cap="none" dirty="0">
                        <a:solidFill>
                          <a:srgbClr val="9E9791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  <a:sym typeface="Arial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Quality</a:t>
                      </a:r>
                      <a:b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Delivering Excellence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4197304"/>
                  </a:ext>
                </a:extLst>
              </a:tr>
              <a:tr h="7696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Site Logistics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Coordinating Project Resource Flow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Risk Management and Claims Prevention</a:t>
                      </a:r>
                      <a:b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Protecting Your Business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100" b="0" i="0" dirty="0">
                        <a:solidFill>
                          <a:srgbClr val="9E9791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Project Closeout</a:t>
                      </a:r>
                      <a:b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Finishing Strong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6492646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Safety and Health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Protecting People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100" b="0" i="0" dirty="0">
                        <a:solidFill>
                          <a:srgbClr val="9E9791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100" b="0" i="0" dirty="0">
                        <a:solidFill>
                          <a:srgbClr val="9E9791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8996304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273D14-EB6D-0589-A048-BCCE42DE2D14}"/>
              </a:ext>
            </a:extLst>
          </p:cNvPr>
          <p:cNvCxnSpPr>
            <a:cxnSpLocks/>
          </p:cNvCxnSpPr>
          <p:nvPr userDrawn="1"/>
        </p:nvCxnSpPr>
        <p:spPr>
          <a:xfrm flipV="1">
            <a:off x="3206289" y="1248134"/>
            <a:ext cx="0" cy="3425466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EBB2F9-88E2-646D-DA01-914D51D454CC}"/>
              </a:ext>
            </a:extLst>
          </p:cNvPr>
          <p:cNvCxnSpPr>
            <a:cxnSpLocks/>
          </p:cNvCxnSpPr>
          <p:nvPr userDrawn="1"/>
        </p:nvCxnSpPr>
        <p:spPr>
          <a:xfrm flipV="1">
            <a:off x="5835189" y="1248134"/>
            <a:ext cx="0" cy="3412766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21837E-770A-E3A0-FAE0-E0FC2885BCC8}"/>
              </a:ext>
            </a:extLst>
          </p:cNvPr>
          <p:cNvCxnSpPr>
            <a:cxnSpLocks/>
          </p:cNvCxnSpPr>
          <p:nvPr userDrawn="1"/>
        </p:nvCxnSpPr>
        <p:spPr>
          <a:xfrm>
            <a:off x="796067" y="1662613"/>
            <a:ext cx="7585933" cy="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0356EFA-A54E-C7CC-B5ED-717CE1174B94}"/>
              </a:ext>
            </a:extLst>
          </p:cNvPr>
          <p:cNvSpPr/>
          <p:nvPr userDrawn="1"/>
        </p:nvSpPr>
        <p:spPr>
          <a:xfrm>
            <a:off x="620203" y="1106635"/>
            <a:ext cx="2586086" cy="701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2"/>
              </a:solidFill>
              <a:latin typeface="Poppins Light" pitchFamily="2" charset="77"/>
            </a:endParaRPr>
          </a:p>
        </p:txBody>
      </p:sp>
      <p:pic>
        <p:nvPicPr>
          <p:cNvPr id="11" name="Google Shape;14;p2">
            <a:extLst>
              <a:ext uri="{FF2B5EF4-FFF2-40B4-BE49-F238E27FC236}">
                <a16:creationId xmlns:a16="http://schemas.microsoft.com/office/drawing/2014/main" id="{9FD2C321-ABE3-64F6-495D-04CCB9249D0A}"/>
              </a:ext>
            </a:extLst>
          </p:cNvPr>
          <p:cNvPicPr preferRelativeResize="0"/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03" y="4668946"/>
            <a:ext cx="1006482" cy="474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61641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preserve="1" userDrawn="1">
  <p:cSld name="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36;p42">
            <a:extLst>
              <a:ext uri="{FF2B5EF4-FFF2-40B4-BE49-F238E27FC236}">
                <a16:creationId xmlns:a16="http://schemas.microsoft.com/office/drawing/2014/main" id="{544C48AA-0575-EF3C-3F0B-4DB1FC0E9E5D}"/>
              </a:ext>
            </a:extLst>
          </p:cNvPr>
          <p:cNvSpPr txBox="1">
            <a:spLocks/>
          </p:cNvSpPr>
          <p:nvPr userDrawn="1"/>
        </p:nvSpPr>
        <p:spPr>
          <a:xfrm>
            <a:off x="349149" y="228139"/>
            <a:ext cx="8460743" cy="84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16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Courses cover carefully-selected topics to accelerate competency development thereby reducing project risk and increasing project profitability.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9C2B3A-5B40-6150-F074-FE7BC7F4FF5E}"/>
              </a:ext>
            </a:extLst>
          </p:cNvPr>
          <p:cNvSpPr/>
          <p:nvPr userDrawn="1"/>
        </p:nvSpPr>
        <p:spPr>
          <a:xfrm>
            <a:off x="3206290" y="1092440"/>
            <a:ext cx="2628900" cy="35901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rgbClr val="96C2DB"/>
              </a:solidFill>
              <a:latin typeface="Poppins Light" pitchFamily="2" charset="77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1A33A3E9-1870-DD45-7EE6-F13DBEC37BC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659335025"/>
              </p:ext>
            </p:extLst>
          </p:nvPr>
        </p:nvGraphicFramePr>
        <p:xfrm>
          <a:off x="702283" y="1248134"/>
          <a:ext cx="8061693" cy="3941086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687231">
                  <a:extLst>
                    <a:ext uri="{9D8B030D-6E8A-4147-A177-3AD203B41FA5}">
                      <a16:colId xmlns:a16="http://schemas.microsoft.com/office/drawing/2014/main" val="2658378121"/>
                    </a:ext>
                  </a:extLst>
                </a:gridCol>
                <a:gridCol w="2687231">
                  <a:extLst>
                    <a:ext uri="{9D8B030D-6E8A-4147-A177-3AD203B41FA5}">
                      <a16:colId xmlns:a16="http://schemas.microsoft.com/office/drawing/2014/main" val="2034637381"/>
                    </a:ext>
                  </a:extLst>
                </a:gridCol>
                <a:gridCol w="2687231">
                  <a:extLst>
                    <a:ext uri="{9D8B030D-6E8A-4147-A177-3AD203B41FA5}">
                      <a16:colId xmlns:a16="http://schemas.microsoft.com/office/drawing/2014/main" val="879993632"/>
                    </a:ext>
                  </a:extLst>
                </a:gridCol>
              </a:tblGrid>
              <a:tr h="5044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Operational Excellence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Minimize Risk</a:t>
                      </a:r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9E9791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Client Satisfaction</a:t>
                      </a:r>
                    </a:p>
                  </a:txBody>
                  <a:tcPr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7853090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Leadership, Ethics, and Communication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Succeeding as Project Steward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Contracts and Procurement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Understanding and Implementing Project Agreements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100" b="0" i="0" dirty="0">
                        <a:solidFill>
                          <a:srgbClr val="000000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Scheduling</a:t>
                      </a:r>
                      <a:b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Developing and Managing </a:t>
                      </a:r>
                      <a:br>
                        <a:rPr lang="en-US" sz="11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the Project Timeline</a:t>
                      </a:r>
                    </a:p>
                  </a:txBody>
                  <a:tcPr marR="274320" marT="91440" marB="0"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287249"/>
                  </a:ext>
                </a:extLst>
              </a:tr>
              <a:tr h="601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Work Planning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Ensuring Safe and Productive Workflow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Cost Control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Monitoring and Influencing Project Spend</a:t>
                      </a:r>
                    </a:p>
                    <a:p>
                      <a:endParaRPr lang="en-US" sz="1100" b="0" i="0" u="none" strike="noStrike" cap="none" dirty="0">
                        <a:solidFill>
                          <a:srgbClr val="000000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  <a:sym typeface="Arial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Quality</a:t>
                      </a:r>
                      <a:b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Delivering Excellence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4197304"/>
                  </a:ext>
                </a:extLst>
              </a:tr>
              <a:tr h="7696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Site Logistics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Coordinating Project Resource Flow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Risk Management and Claims Prevention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Protecting Your Business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100" b="0" i="0" dirty="0">
                        <a:solidFill>
                          <a:srgbClr val="000000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Project Closeout</a:t>
                      </a:r>
                      <a:b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Finishing Strong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6492646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Safety and Health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Protecting People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100" b="0" i="0" dirty="0">
                        <a:solidFill>
                          <a:srgbClr val="000000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1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8996304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8F93B97-6142-61E1-B23A-F6998C31B221}"/>
              </a:ext>
            </a:extLst>
          </p:cNvPr>
          <p:cNvCxnSpPr>
            <a:cxnSpLocks/>
          </p:cNvCxnSpPr>
          <p:nvPr userDrawn="1"/>
        </p:nvCxnSpPr>
        <p:spPr>
          <a:xfrm flipV="1">
            <a:off x="3206289" y="1248134"/>
            <a:ext cx="0" cy="3425466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6B34FFF-0CBF-3F29-FFD1-661BDC130F63}"/>
              </a:ext>
            </a:extLst>
          </p:cNvPr>
          <p:cNvCxnSpPr>
            <a:cxnSpLocks/>
          </p:cNvCxnSpPr>
          <p:nvPr userDrawn="1"/>
        </p:nvCxnSpPr>
        <p:spPr>
          <a:xfrm flipV="1">
            <a:off x="5835189" y="1248134"/>
            <a:ext cx="0" cy="3412766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6CFAAE-6E07-6A4F-6A9F-BC9902E2F2D5}"/>
              </a:ext>
            </a:extLst>
          </p:cNvPr>
          <p:cNvCxnSpPr>
            <a:cxnSpLocks/>
          </p:cNvCxnSpPr>
          <p:nvPr userDrawn="1"/>
        </p:nvCxnSpPr>
        <p:spPr>
          <a:xfrm>
            <a:off x="796067" y="1662613"/>
            <a:ext cx="7585933" cy="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107CAE2-C8B3-9114-1CFD-39AAE9FFB8CD}"/>
              </a:ext>
            </a:extLst>
          </p:cNvPr>
          <p:cNvSpPr/>
          <p:nvPr userDrawn="1"/>
        </p:nvSpPr>
        <p:spPr>
          <a:xfrm>
            <a:off x="3206289" y="1089296"/>
            <a:ext cx="2628900" cy="666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2"/>
              </a:solidFill>
              <a:latin typeface="Poppins Light" pitchFamily="2" charset="77"/>
            </a:endParaRPr>
          </a:p>
        </p:txBody>
      </p:sp>
      <p:pic>
        <p:nvPicPr>
          <p:cNvPr id="9" name="Google Shape;14;p2">
            <a:extLst>
              <a:ext uri="{FF2B5EF4-FFF2-40B4-BE49-F238E27FC236}">
                <a16:creationId xmlns:a16="http://schemas.microsoft.com/office/drawing/2014/main" id="{F4E482A4-55A4-7868-9E19-7BC841FA4D19}"/>
              </a:ext>
            </a:extLst>
          </p:cNvPr>
          <p:cNvPicPr preferRelativeResize="0"/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03" y="4668946"/>
            <a:ext cx="1006482" cy="474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73260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preserve="1" userDrawn="1">
  <p:cSld name="1_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36;p42">
            <a:extLst>
              <a:ext uri="{FF2B5EF4-FFF2-40B4-BE49-F238E27FC236}">
                <a16:creationId xmlns:a16="http://schemas.microsoft.com/office/drawing/2014/main" id="{544C48AA-0575-EF3C-3F0B-4DB1FC0E9E5D}"/>
              </a:ext>
            </a:extLst>
          </p:cNvPr>
          <p:cNvSpPr txBox="1">
            <a:spLocks/>
          </p:cNvSpPr>
          <p:nvPr userDrawn="1"/>
        </p:nvSpPr>
        <p:spPr>
          <a:xfrm>
            <a:off x="349149" y="228139"/>
            <a:ext cx="8460743" cy="84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16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Courses cover carefully-selected topics to accelerate competency development thereby reducing project risk and increasing project profitability.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8F93B97-6142-61E1-B23A-F6998C31B221}"/>
              </a:ext>
            </a:extLst>
          </p:cNvPr>
          <p:cNvCxnSpPr>
            <a:cxnSpLocks/>
          </p:cNvCxnSpPr>
          <p:nvPr userDrawn="1"/>
        </p:nvCxnSpPr>
        <p:spPr>
          <a:xfrm flipV="1">
            <a:off x="3206289" y="1248134"/>
            <a:ext cx="0" cy="3425466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08EA807-59AC-DF0D-C969-684518C268D4}"/>
              </a:ext>
            </a:extLst>
          </p:cNvPr>
          <p:cNvSpPr/>
          <p:nvPr userDrawn="1"/>
        </p:nvSpPr>
        <p:spPr>
          <a:xfrm>
            <a:off x="5838958" y="1092440"/>
            <a:ext cx="2628900" cy="35901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rgbClr val="96C2DB"/>
              </a:solidFill>
              <a:latin typeface="Poppins Light" pitchFamily="2" charset="77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6CFAAE-6E07-6A4F-6A9F-BC9902E2F2D5}"/>
              </a:ext>
            </a:extLst>
          </p:cNvPr>
          <p:cNvCxnSpPr>
            <a:cxnSpLocks/>
          </p:cNvCxnSpPr>
          <p:nvPr userDrawn="1"/>
        </p:nvCxnSpPr>
        <p:spPr>
          <a:xfrm>
            <a:off x="796067" y="1662613"/>
            <a:ext cx="7585933" cy="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oogle Shape;14;p2">
            <a:extLst>
              <a:ext uri="{FF2B5EF4-FFF2-40B4-BE49-F238E27FC236}">
                <a16:creationId xmlns:a16="http://schemas.microsoft.com/office/drawing/2014/main" id="{F4E482A4-55A4-7868-9E19-7BC841FA4D19}"/>
              </a:ext>
            </a:extLst>
          </p:cNvPr>
          <p:cNvPicPr preferRelativeResize="0"/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03" y="4668946"/>
            <a:ext cx="1006482" cy="4745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0490B9-E82B-C76F-0584-6F76E1207F20}"/>
              </a:ext>
            </a:extLst>
          </p:cNvPr>
          <p:cNvCxnSpPr>
            <a:cxnSpLocks/>
          </p:cNvCxnSpPr>
          <p:nvPr userDrawn="1"/>
        </p:nvCxnSpPr>
        <p:spPr>
          <a:xfrm flipV="1">
            <a:off x="5838957" y="1248134"/>
            <a:ext cx="0" cy="3425466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B46D1BF-B89B-9222-77D5-C3CC83954BD9}"/>
              </a:ext>
            </a:extLst>
          </p:cNvPr>
          <p:cNvCxnSpPr>
            <a:cxnSpLocks/>
          </p:cNvCxnSpPr>
          <p:nvPr userDrawn="1"/>
        </p:nvCxnSpPr>
        <p:spPr>
          <a:xfrm flipV="1">
            <a:off x="8467857" y="1248134"/>
            <a:ext cx="0" cy="3412766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D4C6A1D2-22EC-08A3-DF89-4F4FB103FB55}"/>
              </a:ext>
            </a:extLst>
          </p:cNvPr>
          <p:cNvSpPr/>
          <p:nvPr userDrawn="1"/>
        </p:nvSpPr>
        <p:spPr>
          <a:xfrm>
            <a:off x="5838957" y="1089296"/>
            <a:ext cx="2628900" cy="666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2"/>
              </a:solidFill>
              <a:latin typeface="Poppins Light" pitchFamily="2" charset="77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1A33A3E9-1870-DD45-7EE6-F13DBEC37BC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048332925"/>
              </p:ext>
            </p:extLst>
          </p:nvPr>
        </p:nvGraphicFramePr>
        <p:xfrm>
          <a:off x="702283" y="1248134"/>
          <a:ext cx="8061693" cy="3941086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687231">
                  <a:extLst>
                    <a:ext uri="{9D8B030D-6E8A-4147-A177-3AD203B41FA5}">
                      <a16:colId xmlns:a16="http://schemas.microsoft.com/office/drawing/2014/main" val="2658378121"/>
                    </a:ext>
                  </a:extLst>
                </a:gridCol>
                <a:gridCol w="2687231">
                  <a:extLst>
                    <a:ext uri="{9D8B030D-6E8A-4147-A177-3AD203B41FA5}">
                      <a16:colId xmlns:a16="http://schemas.microsoft.com/office/drawing/2014/main" val="2034637381"/>
                    </a:ext>
                  </a:extLst>
                </a:gridCol>
                <a:gridCol w="2687231">
                  <a:extLst>
                    <a:ext uri="{9D8B030D-6E8A-4147-A177-3AD203B41FA5}">
                      <a16:colId xmlns:a16="http://schemas.microsoft.com/office/drawing/2014/main" val="879993632"/>
                    </a:ext>
                  </a:extLst>
                </a:gridCol>
              </a:tblGrid>
              <a:tr h="5044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Operational Excellence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Minimize Risk</a:t>
                      </a:r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Client Satisfaction</a:t>
                      </a:r>
                    </a:p>
                  </a:txBody>
                  <a:tcPr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7853090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Leadership, Ethics, and Communication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Succeeding as Project Steward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Contracts and Procurement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Understanding and Implementing Project Agreements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100" b="0" i="0" dirty="0">
                        <a:solidFill>
                          <a:srgbClr val="000000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Scheduling</a:t>
                      </a:r>
                      <a:br>
                        <a:rPr lang="en-US" sz="1100" b="0" i="0" dirty="0">
                          <a:solidFill>
                            <a:schemeClr val="tx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Developing and Managing </a:t>
                      </a:r>
                      <a:b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the Project Timeline</a:t>
                      </a:r>
                    </a:p>
                  </a:txBody>
                  <a:tcPr marR="274320" marT="91440" marB="0"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287249"/>
                  </a:ext>
                </a:extLst>
              </a:tr>
              <a:tr h="601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Work Planning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Ensuring Safe and Productive Workflow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Cost Control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Monitoring and Influencing Project Spend</a:t>
                      </a:r>
                    </a:p>
                    <a:p>
                      <a:endParaRPr lang="en-US" sz="1100" b="0" i="0" u="none" strike="noStrike" cap="none" dirty="0">
                        <a:solidFill>
                          <a:srgbClr val="000000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  <a:sym typeface="Arial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Quality</a:t>
                      </a:r>
                      <a:br>
                        <a:rPr lang="en-US" sz="1100" b="0" i="0" dirty="0">
                          <a:solidFill>
                            <a:schemeClr val="tx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chemeClr val="tx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Delivering Excellence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4197304"/>
                  </a:ext>
                </a:extLst>
              </a:tr>
              <a:tr h="7696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Site Logistics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Coordinating Project Resource Flow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Risk Management and Claims Prevention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Protecting Your Business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100" b="0" i="0" dirty="0">
                        <a:solidFill>
                          <a:srgbClr val="000000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Project Closeout</a:t>
                      </a:r>
                      <a:br>
                        <a:rPr lang="en-US" sz="1100" b="0" i="0" dirty="0">
                          <a:solidFill>
                            <a:schemeClr val="tx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chemeClr val="tx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Finishing Strong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6492646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Safety and Health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Protecting People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100" b="0" i="0" dirty="0">
                        <a:solidFill>
                          <a:srgbClr val="000000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1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8996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99132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central picture" preserve="1" userDrawn="1">
  <p:cSld name="Vertical central pictur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6F567EC-856B-B2D7-5B9C-24869FA9DBE0}"/>
              </a:ext>
            </a:extLst>
          </p:cNvPr>
          <p:cNvSpPr/>
          <p:nvPr userDrawn="1"/>
        </p:nvSpPr>
        <p:spPr>
          <a:xfrm>
            <a:off x="377684" y="1055266"/>
            <a:ext cx="2111298" cy="172472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252F9F-6681-F583-A28C-3B58EBDF15E5}"/>
              </a:ext>
            </a:extLst>
          </p:cNvPr>
          <p:cNvSpPr/>
          <p:nvPr userDrawn="1"/>
        </p:nvSpPr>
        <p:spPr>
          <a:xfrm>
            <a:off x="2488982" y="1055266"/>
            <a:ext cx="2111298" cy="17247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440"/>
              </a:lnSpc>
            </a:pPr>
            <a:endParaRPr lang="en-US" sz="1400" b="0" i="0" dirty="0">
              <a:solidFill>
                <a:srgbClr val="172535"/>
              </a:solidFill>
              <a:latin typeface="Poppins Light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F08538-6ADD-4F97-8FFF-773ECA6917EA}"/>
              </a:ext>
            </a:extLst>
          </p:cNvPr>
          <p:cNvSpPr/>
          <p:nvPr userDrawn="1"/>
        </p:nvSpPr>
        <p:spPr>
          <a:xfrm>
            <a:off x="377684" y="2765120"/>
            <a:ext cx="2111298" cy="17247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rgbClr val="7FC2CC"/>
              </a:solidFill>
              <a:latin typeface="Poppins Light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5CE5FB-D9DA-C424-7441-C3A622C67FCE}"/>
              </a:ext>
            </a:extLst>
          </p:cNvPr>
          <p:cNvSpPr/>
          <p:nvPr userDrawn="1"/>
        </p:nvSpPr>
        <p:spPr>
          <a:xfrm>
            <a:off x="2488982" y="2765120"/>
            <a:ext cx="2111298" cy="172472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1DD9CA-90A1-FDC6-4A3D-5CE6F30C2DD5}"/>
              </a:ext>
            </a:extLst>
          </p:cNvPr>
          <p:cNvSpPr/>
          <p:nvPr userDrawn="1"/>
        </p:nvSpPr>
        <p:spPr>
          <a:xfrm>
            <a:off x="4591159" y="1055266"/>
            <a:ext cx="2111298" cy="172472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D88FFC-CA53-B919-0BB3-42DC1990E51D}"/>
              </a:ext>
            </a:extLst>
          </p:cNvPr>
          <p:cNvSpPr/>
          <p:nvPr userDrawn="1"/>
        </p:nvSpPr>
        <p:spPr>
          <a:xfrm>
            <a:off x="4591159" y="2765120"/>
            <a:ext cx="2111298" cy="172472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rgbClr val="E8E7E3"/>
              </a:solidFill>
              <a:latin typeface="Poppins Light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7AFDBF-8BE7-B9D3-58A7-D9B30F5FED8F}"/>
              </a:ext>
            </a:extLst>
          </p:cNvPr>
          <p:cNvSpPr/>
          <p:nvPr userDrawn="1"/>
        </p:nvSpPr>
        <p:spPr>
          <a:xfrm>
            <a:off x="6702763" y="1055266"/>
            <a:ext cx="2111298" cy="172472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1B612B-BC90-9211-209B-512D3B1B0450}"/>
              </a:ext>
            </a:extLst>
          </p:cNvPr>
          <p:cNvSpPr/>
          <p:nvPr userDrawn="1"/>
        </p:nvSpPr>
        <p:spPr>
          <a:xfrm>
            <a:off x="6702763" y="2765120"/>
            <a:ext cx="2111298" cy="172472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779B085-9E77-EE8A-05B5-08A77A6F228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378" y="1055267"/>
            <a:ext cx="2111298" cy="170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152A73-CF8B-F510-4BEF-C31FC989AB56}"/>
              </a:ext>
            </a:extLst>
          </p:cNvPr>
          <p:cNvSpPr txBox="1"/>
          <p:nvPr userDrawn="1"/>
        </p:nvSpPr>
        <p:spPr>
          <a:xfrm>
            <a:off x="615635" y="3177188"/>
            <a:ext cx="16921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100" b="0" i="0" dirty="0">
                <a:solidFill>
                  <a:srgbClr val="172535"/>
                </a:solidFill>
                <a:latin typeface="Poppins Light" pitchFamily="2" charset="77"/>
                <a:cs typeface="Poppins Light" pitchFamily="2" charset="77"/>
              </a:rPr>
              <a:t>Equipping seasoned professionals with new strategies and knowledge for better results.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69E375-DC88-36DB-7B48-4870E0248921}"/>
              </a:ext>
            </a:extLst>
          </p:cNvPr>
          <p:cNvSpPr txBox="1"/>
          <p:nvPr userDrawn="1"/>
        </p:nvSpPr>
        <p:spPr>
          <a:xfrm>
            <a:off x="2688458" y="1467578"/>
            <a:ext cx="18643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Shortening the learning curve and helping trainees grow into highly effective superintendents more quickly.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D1939F-414F-209E-1E10-8B81E2A68BD6}"/>
              </a:ext>
            </a:extLst>
          </p:cNvPr>
          <p:cNvSpPr txBox="1"/>
          <p:nvPr userDrawn="1"/>
        </p:nvSpPr>
        <p:spPr>
          <a:xfrm>
            <a:off x="4797325" y="3177188"/>
            <a:ext cx="189478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100" b="0" i="0" dirty="0">
                <a:solidFill>
                  <a:srgbClr val="172535"/>
                </a:solidFill>
                <a:latin typeface="Poppins Light" pitchFamily="2" charset="77"/>
                <a:cs typeface="Poppins Light" pitchFamily="2" charset="77"/>
              </a:rPr>
              <a:t>Building strong leaders with exclusive insight on leadership and communication from many top construction executives.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29EC2D-9D07-D584-24C2-B8937BB1059A}"/>
              </a:ext>
            </a:extLst>
          </p:cNvPr>
          <p:cNvSpPr txBox="1"/>
          <p:nvPr userDrawn="1"/>
        </p:nvSpPr>
        <p:spPr>
          <a:xfrm>
            <a:off x="6884153" y="1467577"/>
            <a:ext cx="172920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100" b="0" i="0" dirty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rPr>
              <a:t>Ensuring relevancy and alignment with modern industry trends through input from industry companies.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41761AC-02F8-5CD7-41FB-55F135E8FB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8676" y="2765120"/>
            <a:ext cx="2111298" cy="1724722"/>
          </a:xfrm>
          <a:prstGeom prst="rect">
            <a:avLst/>
          </a:prstGeom>
        </p:spPr>
      </p:pic>
      <p:pic>
        <p:nvPicPr>
          <p:cNvPr id="19" name="Picture 18" descr="A group of men in reflective vests pointing at a projector screen&#10;&#10;Description automatically generated">
            <a:extLst>
              <a:ext uri="{FF2B5EF4-FFF2-40B4-BE49-F238E27FC236}">
                <a16:creationId xmlns:a16="http://schemas.microsoft.com/office/drawing/2014/main" id="{B3755175-AE13-AFF5-1725-69BE09A4E4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2910" y="1055265"/>
            <a:ext cx="2118056" cy="1709854"/>
          </a:xfrm>
          <a:prstGeom prst="rect">
            <a:avLst/>
          </a:prstGeom>
        </p:spPr>
      </p:pic>
      <p:sp>
        <p:nvSpPr>
          <p:cNvPr id="20" name="Google Shape;436;p42">
            <a:extLst>
              <a:ext uri="{FF2B5EF4-FFF2-40B4-BE49-F238E27FC236}">
                <a16:creationId xmlns:a16="http://schemas.microsoft.com/office/drawing/2014/main" id="{83C5438B-A4F8-7672-F7BC-3B46F07FA89E}"/>
              </a:ext>
            </a:extLst>
          </p:cNvPr>
          <p:cNvSpPr txBox="1">
            <a:spLocks/>
          </p:cNvSpPr>
          <p:nvPr userDrawn="1"/>
        </p:nvSpPr>
        <p:spPr>
          <a:xfrm>
            <a:off x="294064" y="228139"/>
            <a:ext cx="8460743" cy="84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24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Key program benefits include:</a:t>
            </a:r>
          </a:p>
        </p:txBody>
      </p:sp>
      <p:pic>
        <p:nvPicPr>
          <p:cNvPr id="21" name="Picture 20" descr="A group of people working on a metal structure&#10;&#10;Description automatically generated">
            <a:extLst>
              <a:ext uri="{FF2B5EF4-FFF2-40B4-BE49-F238E27FC236}">
                <a16:creationId xmlns:a16="http://schemas.microsoft.com/office/drawing/2014/main" id="{E3D49401-B5D4-A8D8-7D46-1694B0E822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2151" y="2758520"/>
            <a:ext cx="2110686" cy="1731322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1E256CD8-9D8A-004C-73C3-3D0F67F32131}"/>
              </a:ext>
            </a:extLst>
          </p:cNvPr>
          <p:cNvSpPr txBox="1"/>
          <p:nvPr userDrawn="1"/>
        </p:nvSpPr>
        <p:spPr>
          <a:xfrm>
            <a:off x="307442" y="2768811"/>
            <a:ext cx="616386" cy="435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60"/>
              </a:lnSpc>
            </a:pPr>
            <a:r>
              <a:rPr lang="en-US" sz="2000" b="0" i="0" dirty="0">
                <a:solidFill>
                  <a:schemeClr val="tx1"/>
                </a:solidFill>
                <a:latin typeface="Poppins Light" pitchFamily="2" charset="77"/>
                <a:ea typeface="Noto Sans Light" panose="020B0402040504020204" pitchFamily="34" charset="0"/>
                <a:cs typeface="Poppins Light" pitchFamily="2" charset="77"/>
              </a:rPr>
              <a:t>01</a:t>
            </a: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AA377B02-4E11-B3F1-8F9A-51E7B410FCD5}"/>
              </a:ext>
            </a:extLst>
          </p:cNvPr>
          <p:cNvSpPr txBox="1"/>
          <p:nvPr userDrawn="1"/>
        </p:nvSpPr>
        <p:spPr>
          <a:xfrm>
            <a:off x="2451817" y="1051520"/>
            <a:ext cx="616386" cy="435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60"/>
              </a:lnSpc>
            </a:pPr>
            <a:r>
              <a:rPr lang="en-US" sz="2000" b="0" i="0" dirty="0">
                <a:solidFill>
                  <a:schemeClr val="bg1"/>
                </a:solidFill>
                <a:latin typeface="Poppins Light" pitchFamily="2" charset="77"/>
                <a:ea typeface="Noto Sans Light" panose="020B0402040504020204" pitchFamily="34" charset="0"/>
                <a:cs typeface="Poppins Light" pitchFamily="2" charset="77"/>
              </a:rPr>
              <a:t>02</a:t>
            </a:r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AEA0D0CE-195E-3EA6-6A4F-E6C9476A9AB6}"/>
              </a:ext>
            </a:extLst>
          </p:cNvPr>
          <p:cNvSpPr txBox="1"/>
          <p:nvPr userDrawn="1"/>
        </p:nvSpPr>
        <p:spPr>
          <a:xfrm>
            <a:off x="4553457" y="2762310"/>
            <a:ext cx="616386" cy="435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60"/>
              </a:lnSpc>
            </a:pPr>
            <a:r>
              <a:rPr lang="en-US" sz="2000" b="0" i="0" dirty="0">
                <a:solidFill>
                  <a:schemeClr val="tx1"/>
                </a:solidFill>
                <a:latin typeface="Poppins Light" pitchFamily="2" charset="77"/>
                <a:ea typeface="Noto Sans Light" panose="020B0402040504020204" pitchFamily="34" charset="0"/>
                <a:cs typeface="Poppins Light" pitchFamily="2" charset="77"/>
              </a:rPr>
              <a:t>03</a:t>
            </a: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46AAE080-AD6D-FA8B-6664-9590349EE7B6}"/>
              </a:ext>
            </a:extLst>
          </p:cNvPr>
          <p:cNvSpPr txBox="1"/>
          <p:nvPr userDrawn="1"/>
        </p:nvSpPr>
        <p:spPr>
          <a:xfrm>
            <a:off x="6655018" y="1070377"/>
            <a:ext cx="616386" cy="435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60"/>
              </a:lnSpc>
            </a:pPr>
            <a:r>
              <a:rPr lang="en-US" sz="2000" b="0" i="0" dirty="0">
                <a:solidFill>
                  <a:schemeClr val="tx1"/>
                </a:solidFill>
                <a:latin typeface="Poppins Light" pitchFamily="2" charset="77"/>
                <a:ea typeface="Noto Sans Light" panose="020B0402040504020204" pitchFamily="34" charset="0"/>
                <a:cs typeface="Poppins Light" pitchFamily="2" charset="77"/>
              </a:rPr>
              <a:t>04</a:t>
            </a:r>
          </a:p>
        </p:txBody>
      </p:sp>
      <p:pic>
        <p:nvPicPr>
          <p:cNvPr id="26" name="Google Shape;14;p2">
            <a:extLst>
              <a:ext uri="{FF2B5EF4-FFF2-40B4-BE49-F238E27FC236}">
                <a16:creationId xmlns:a16="http://schemas.microsoft.com/office/drawing/2014/main" id="{3730E980-0F26-3424-618F-26BF5025F31F}"/>
              </a:ext>
            </a:extLst>
          </p:cNvPr>
          <p:cNvPicPr preferRelativeResize="0"/>
          <p:nvPr userDrawn="1"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03" y="4668946"/>
            <a:ext cx="1006482" cy="474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43005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quared pictures" preserve="1" userDrawn="1">
  <p:cSld name="Two squared picture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10CB5C-69FA-A170-40B3-CED8C5753C64}"/>
              </a:ext>
            </a:extLst>
          </p:cNvPr>
          <p:cNvSpPr/>
          <p:nvPr userDrawn="1"/>
        </p:nvSpPr>
        <p:spPr>
          <a:xfrm>
            <a:off x="498605" y="1498600"/>
            <a:ext cx="2612920" cy="27166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41D746-86AA-7694-4049-699F2F5C09FB}"/>
              </a:ext>
            </a:extLst>
          </p:cNvPr>
          <p:cNvSpPr txBox="1"/>
          <p:nvPr userDrawn="1"/>
        </p:nvSpPr>
        <p:spPr>
          <a:xfrm>
            <a:off x="557396" y="1790700"/>
            <a:ext cx="249533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chemeClr val="tx1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Full Program</a:t>
            </a:r>
            <a:endParaRPr lang="en-US" sz="2400" b="0" i="0" dirty="0">
              <a:solidFill>
                <a:schemeClr val="tx1"/>
              </a:solidFill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68CFACA-0CFC-56AA-F8EF-0FBC12D46B38}"/>
              </a:ext>
            </a:extLst>
          </p:cNvPr>
          <p:cNvSpPr/>
          <p:nvPr userDrawn="1"/>
        </p:nvSpPr>
        <p:spPr>
          <a:xfrm>
            <a:off x="1030365" y="3962400"/>
            <a:ext cx="1549400" cy="39752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FE34DC-A5A8-49AF-E5BB-04FC89A340C6}"/>
              </a:ext>
            </a:extLst>
          </p:cNvPr>
          <p:cNvSpPr txBox="1"/>
          <p:nvPr userDrawn="1"/>
        </p:nvSpPr>
        <p:spPr>
          <a:xfrm>
            <a:off x="1030365" y="3987800"/>
            <a:ext cx="154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Recommended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809C6BE-42D4-85F1-5D37-2B276159DF00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476335" y="2311254"/>
            <a:ext cx="2576400" cy="1651146"/>
          </a:xfrm>
        </p:spPr>
        <p:txBody>
          <a:bodyPr>
            <a:normAutofit fontScale="40000" lnSpcReduction="20000"/>
          </a:bodyPr>
          <a:lstStyle>
            <a:lvl1pPr>
              <a:defRPr b="0" i="0"/>
            </a:lvl1pPr>
          </a:lstStyle>
          <a:p>
            <a:pPr marL="114300" indent="0" algn="ctr">
              <a:buNone/>
            </a:pPr>
            <a:r>
              <a:rPr lang="en-US" sz="12000" dirty="0">
                <a:solidFill>
                  <a:schemeClr val="tx1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  <a:sym typeface="Arial"/>
              </a:rPr>
              <a:t>$3,475 </a:t>
            </a:r>
          </a:p>
          <a:p>
            <a:pPr marL="114300" indent="0" algn="ctr">
              <a:buNone/>
            </a:pPr>
            <a:endParaRPr lang="en-US" sz="3000" dirty="0">
              <a:solidFill>
                <a:schemeClr val="tx1"/>
              </a:solidFill>
              <a:latin typeface="Poppins" pitchFamily="2" charset="77"/>
              <a:cs typeface="Poppins" pitchFamily="2" charset="77"/>
              <a:sym typeface="Arial"/>
            </a:endParaRPr>
          </a:p>
          <a:p>
            <a:pPr marL="114300" indent="0" algn="ctr">
              <a:buNone/>
            </a:pPr>
            <a:r>
              <a:rPr lang="en-US" sz="30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  <a:sym typeface="Arial"/>
              </a:rPr>
              <a:t>Includes all 16 courses, assessment and one assessment retake</a:t>
            </a:r>
          </a:p>
        </p:txBody>
      </p:sp>
      <p:sp>
        <p:nvSpPr>
          <p:cNvPr id="9" name="Google Shape;436;p42">
            <a:extLst>
              <a:ext uri="{FF2B5EF4-FFF2-40B4-BE49-F238E27FC236}">
                <a16:creationId xmlns:a16="http://schemas.microsoft.com/office/drawing/2014/main" id="{A83D134B-39F6-54E7-7F0D-4656A1073D6F}"/>
              </a:ext>
            </a:extLst>
          </p:cNvPr>
          <p:cNvSpPr txBox="1">
            <a:spLocks/>
          </p:cNvSpPr>
          <p:nvPr userDrawn="1"/>
        </p:nvSpPr>
        <p:spPr>
          <a:xfrm>
            <a:off x="349150" y="228139"/>
            <a:ext cx="8413826" cy="84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16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The full program is recommended for each new participant. </a:t>
            </a:r>
            <a:br>
              <a:rPr lang="en-US" sz="16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</a:br>
            <a:r>
              <a:rPr lang="en-US" sz="16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The assessment and remediation courses can also be purchased individually.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00D2D9E-E2A0-26BC-B721-5C9B86AA4AC9}"/>
              </a:ext>
            </a:extLst>
          </p:cNvPr>
          <p:cNvCxnSpPr>
            <a:cxnSpLocks/>
          </p:cNvCxnSpPr>
          <p:nvPr userDrawn="1"/>
        </p:nvCxnSpPr>
        <p:spPr>
          <a:xfrm flipV="1">
            <a:off x="450111" y="1219035"/>
            <a:ext cx="8034465" cy="11778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6C542F5-9C6B-C4AE-042A-15782F15A06F}"/>
              </a:ext>
            </a:extLst>
          </p:cNvPr>
          <p:cNvSpPr/>
          <p:nvPr userDrawn="1"/>
        </p:nvSpPr>
        <p:spPr>
          <a:xfrm>
            <a:off x="3324330" y="1790700"/>
            <a:ext cx="2612920" cy="24245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6608AB-3B41-34A1-17C3-338C42163A71}"/>
              </a:ext>
            </a:extLst>
          </p:cNvPr>
          <p:cNvSpPr txBox="1"/>
          <p:nvPr userDrawn="1"/>
        </p:nvSpPr>
        <p:spPr>
          <a:xfrm>
            <a:off x="3646540" y="2491230"/>
            <a:ext cx="19685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0" i="0" dirty="0">
                <a:solidFill>
                  <a:schemeClr val="tx1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  <a:sym typeface="Noto Sans Light"/>
              </a:rPr>
              <a:t>$795 </a:t>
            </a:r>
          </a:p>
          <a:p>
            <a:pPr algn="ctr"/>
            <a:endParaRPr lang="en-US" sz="1200" b="0" i="0" dirty="0">
              <a:solidFill>
                <a:schemeClr val="tx1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US" sz="1200" b="0" i="0" dirty="0">
                <a:solidFill>
                  <a:schemeClr val="tx1"/>
                </a:solidFill>
                <a:effectLst/>
                <a:latin typeface="Poppins" pitchFamily="2" charset="77"/>
                <a:cs typeface="Poppins" pitchFamily="2" charset="77"/>
              </a:rPr>
              <a:t>Includes one assessment retake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B32140-A075-8328-36F1-EBC0135FE9BE}"/>
              </a:ext>
            </a:extLst>
          </p:cNvPr>
          <p:cNvSpPr txBox="1"/>
          <p:nvPr userDrawn="1"/>
        </p:nvSpPr>
        <p:spPr>
          <a:xfrm>
            <a:off x="3383120" y="2067699"/>
            <a:ext cx="24953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0" dirty="0">
                <a:solidFill>
                  <a:schemeClr val="tx1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Assessment Only</a:t>
            </a:r>
            <a:endParaRPr lang="en-US" sz="1800" b="0" i="0" dirty="0">
              <a:solidFill>
                <a:schemeClr val="tx1"/>
              </a:solidFill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97A032-3725-8305-4C12-93356F0639CB}"/>
              </a:ext>
            </a:extLst>
          </p:cNvPr>
          <p:cNvSpPr/>
          <p:nvPr userDrawn="1"/>
        </p:nvSpPr>
        <p:spPr>
          <a:xfrm>
            <a:off x="6150055" y="2055192"/>
            <a:ext cx="2612920" cy="21601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9181CD-3C90-804D-969E-F34F502EDD3F}"/>
              </a:ext>
            </a:extLst>
          </p:cNvPr>
          <p:cNvSpPr txBox="1"/>
          <p:nvPr userDrawn="1"/>
        </p:nvSpPr>
        <p:spPr>
          <a:xfrm>
            <a:off x="6614477" y="2817835"/>
            <a:ext cx="163359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0" i="0" dirty="0">
                <a:solidFill>
                  <a:schemeClr val="tx1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$329 </a:t>
            </a:r>
          </a:p>
          <a:p>
            <a:pPr algn="ctr"/>
            <a:endParaRPr lang="en-US" sz="1200" b="0" i="0" dirty="0">
              <a:solidFill>
                <a:schemeClr val="tx1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US" sz="1200" b="0" i="0" dirty="0">
                <a:solidFill>
                  <a:schemeClr val="tx1"/>
                </a:solidFill>
                <a:effectLst/>
                <a:latin typeface="Poppins" pitchFamily="2" charset="77"/>
                <a:cs typeface="Poppins" pitchFamily="2" charset="77"/>
              </a:rPr>
              <a:t>Per course </a:t>
            </a:r>
            <a:endParaRPr lang="en-US" sz="1200" b="0" i="0" dirty="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DFFFCE-1D5F-CA5D-DC4C-B2AFD9F54F96}"/>
              </a:ext>
            </a:extLst>
          </p:cNvPr>
          <p:cNvSpPr txBox="1"/>
          <p:nvPr userDrawn="1"/>
        </p:nvSpPr>
        <p:spPr>
          <a:xfrm>
            <a:off x="6208846" y="2320963"/>
            <a:ext cx="24953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0" dirty="0">
                <a:solidFill>
                  <a:schemeClr val="tx1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Remediation Course</a:t>
            </a:r>
            <a:endParaRPr lang="en-US" sz="1800" b="0" i="0" dirty="0">
              <a:solidFill>
                <a:schemeClr val="tx1"/>
              </a:solidFill>
              <a:latin typeface="Poppins Light" pitchFamily="2" charset="77"/>
              <a:cs typeface="Poppins Light" pitchFamily="2" charset="77"/>
            </a:endParaRPr>
          </a:p>
        </p:txBody>
      </p:sp>
      <p:pic>
        <p:nvPicPr>
          <p:cNvPr id="17" name="Google Shape;14;p2">
            <a:extLst>
              <a:ext uri="{FF2B5EF4-FFF2-40B4-BE49-F238E27FC236}">
                <a16:creationId xmlns:a16="http://schemas.microsoft.com/office/drawing/2014/main" id="{30230E07-897B-381E-49BC-01852FDD1921}"/>
              </a:ext>
            </a:extLst>
          </p:cNvPr>
          <p:cNvPicPr preferRelativeResize="0"/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03" y="4668946"/>
            <a:ext cx="1006482" cy="474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57367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text" preserve="1" userDrawn="1">
  <p:cSld name="Two columns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few construction workers shaking hands&#10;&#10;Description automatically generated">
            <a:extLst>
              <a:ext uri="{FF2B5EF4-FFF2-40B4-BE49-F238E27FC236}">
                <a16:creationId xmlns:a16="http://schemas.microsoft.com/office/drawing/2014/main" id="{70ADBB9D-6DCB-7175-5D8A-A63C15E1C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1841" y="0"/>
            <a:ext cx="5982159" cy="51435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C1001-7068-E166-0E0A-F1E24AC56236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161864" y="1541820"/>
            <a:ext cx="2559302" cy="1547161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sz="160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For questions, </a:t>
            </a:r>
            <a:br>
              <a:rPr lang="en-US" sz="160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160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please contact:</a:t>
            </a:r>
          </a:p>
          <a:p>
            <a:endParaRPr lang="en-US" sz="1600" b="1">
              <a:solidFill>
                <a:srgbClr val="000000"/>
              </a:solidFill>
              <a:latin typeface="Poppins" pitchFamily="2" charset="77"/>
              <a:cs typeface="Poppins" pitchFamily="2" charset="77"/>
            </a:endParaRPr>
          </a:p>
          <a:p>
            <a:pPr marL="114300" indent="0">
              <a:buNone/>
            </a:pPr>
            <a:r>
              <a:rPr lang="en-US" sz="1700" b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Tim Sirdevan</a:t>
            </a:r>
          </a:p>
          <a:p>
            <a:pPr marL="114300" indent="0">
              <a:buNone/>
            </a:pPr>
            <a:r>
              <a:rPr lang="en-US" sz="150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Program Manager</a:t>
            </a:r>
          </a:p>
          <a:p>
            <a:pPr marL="114300" indent="0">
              <a:buNone/>
            </a:pPr>
            <a:r>
              <a:rPr lang="en-US" sz="150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tsirdevan@nccer.org</a:t>
            </a:r>
          </a:p>
          <a:p>
            <a:endParaRPr lang="en-US">
              <a:solidFill>
                <a:srgbClr val="00000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473978-257E-4741-B8FE-59031E92F0C4}"/>
              </a:ext>
            </a:extLst>
          </p:cNvPr>
          <p:cNvSpPr txBox="1"/>
          <p:nvPr userDrawn="1"/>
        </p:nvSpPr>
        <p:spPr>
          <a:xfrm>
            <a:off x="161864" y="4571871"/>
            <a:ext cx="2559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>
              <a:buFont typeface="Noto Sans"/>
              <a:buNone/>
            </a:pPr>
            <a:r>
              <a:rPr lang="en-US" sz="1200" b="0" i="0" dirty="0">
                <a:latin typeface="Poppins Light" pitchFamily="2" charset="77"/>
                <a:cs typeface="Poppins Light" pitchFamily="2" charset="77"/>
              </a:rPr>
              <a:t>To learn more about NCCER, scan above or visit nccer.org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24ECD30-5459-79A6-2B93-227DBE761E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997" y="472825"/>
            <a:ext cx="5142965" cy="875561"/>
          </a:xfrm>
        </p:spPr>
        <p:txBody>
          <a:bodyPr/>
          <a:lstStyle/>
          <a:p>
            <a:r>
              <a:rPr lang="en-US" sz="2800" b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Thank you!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F91B8C-9B70-6976-FA0D-339AC7D3F1E3}"/>
              </a:ext>
            </a:extLst>
          </p:cNvPr>
          <p:cNvCxnSpPr>
            <a:cxnSpLocks/>
          </p:cNvCxnSpPr>
          <p:nvPr userDrawn="1"/>
        </p:nvCxnSpPr>
        <p:spPr>
          <a:xfrm>
            <a:off x="374573" y="1286612"/>
            <a:ext cx="2599981" cy="17706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qr code with a red text&#10;&#10;Description automatically generated">
            <a:extLst>
              <a:ext uri="{FF2B5EF4-FFF2-40B4-BE49-F238E27FC236}">
                <a16:creationId xmlns:a16="http://schemas.microsoft.com/office/drawing/2014/main" id="{5F9F89A5-1C0C-BE39-EED2-2407F4D8C8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124" y="3401480"/>
            <a:ext cx="1170391" cy="117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140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ption 1" userDrawn="1">
  <p:cSld name="1_Cover option 1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2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03" y="4668946"/>
            <a:ext cx="1006482" cy="47455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349149" y="1249880"/>
            <a:ext cx="5142965" cy="22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5000" b="0" i="0">
                <a:solidFill>
                  <a:schemeClr val="lt1"/>
                </a:solidFill>
                <a:latin typeface="Poppins Light" pitchFamily="2" charset="77"/>
                <a:ea typeface="Noto Sans"/>
                <a:cs typeface="Poppins Light" pitchFamily="2" charset="77"/>
                <a:sym typeface="Noto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50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50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50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50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50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50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50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50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endParaRPr dirty="0"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349150" y="3704880"/>
            <a:ext cx="4752364" cy="51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200" b="0" i="0">
                <a:solidFill>
                  <a:schemeClr val="lt1"/>
                </a:solidFill>
                <a:latin typeface="Poppins Light" pitchFamily="2" charset="77"/>
                <a:ea typeface="Noto Sans Light"/>
                <a:cs typeface="Poppins Light" pitchFamily="2" charset="77"/>
                <a:sym typeface="Noto Sans Light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37415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top bar" userDrawn="1">
  <p:cSld name="Blank top bar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0"/>
          <p:cNvSpPr/>
          <p:nvPr/>
        </p:nvSpPr>
        <p:spPr>
          <a:xfrm>
            <a:off x="0" y="0"/>
            <a:ext cx="3621300" cy="99000"/>
          </a:xfrm>
          <a:prstGeom prst="rect">
            <a:avLst/>
          </a:prstGeom>
          <a:solidFill>
            <a:srgbClr val="FD6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7" name="Google Shape;185;p17">
            <a:extLst>
              <a:ext uri="{FF2B5EF4-FFF2-40B4-BE49-F238E27FC236}">
                <a16:creationId xmlns:a16="http://schemas.microsoft.com/office/drawing/2014/main" id="{FA5199AC-2BCD-5445-F961-04A37CCD89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1025" y="491476"/>
            <a:ext cx="7404438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9pPr>
          </a:lstStyle>
          <a:p>
            <a:endParaRPr/>
          </a:p>
        </p:txBody>
      </p:sp>
      <p:sp>
        <p:nvSpPr>
          <p:cNvPr id="8" name="Google Shape;178;p16">
            <a:extLst>
              <a:ext uri="{FF2B5EF4-FFF2-40B4-BE49-F238E27FC236}">
                <a16:creationId xmlns:a16="http://schemas.microsoft.com/office/drawing/2014/main" id="{1BE760D0-AF2C-C158-E870-2658337C6E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1025" y="1461882"/>
            <a:ext cx="5960992" cy="29272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3F5E9D"/>
              </a:buClr>
              <a:buSzPct val="100000"/>
              <a:buChar char="●"/>
              <a:defRPr sz="1300" b="0" i="0">
                <a:solidFill>
                  <a:srgbClr val="3F5E9D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  <a:sym typeface="Noto Sans Light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19938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 top bar" userDrawn="1">
  <p:cSld name="Blank dark top bar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725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233" name="Google Shape;233;p22"/>
          <p:cNvSpPr/>
          <p:nvPr/>
        </p:nvSpPr>
        <p:spPr>
          <a:xfrm>
            <a:off x="0" y="0"/>
            <a:ext cx="3621300" cy="99000"/>
          </a:xfrm>
          <a:prstGeom prst="rect">
            <a:avLst/>
          </a:prstGeom>
          <a:solidFill>
            <a:srgbClr val="FD6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2" name="Google Shape;148;p13">
            <a:extLst>
              <a:ext uri="{FF2B5EF4-FFF2-40B4-BE49-F238E27FC236}">
                <a16:creationId xmlns:a16="http://schemas.microsoft.com/office/drawing/2014/main" id="{D6F297A8-EBDC-9345-23BC-04641E6B45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7151" y="566965"/>
            <a:ext cx="7241152" cy="7785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400" b="1">
                <a:solidFill>
                  <a:srgbClr val="DAEDF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3400">
                <a:solidFill>
                  <a:srgbClr val="DAEDF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3400">
                <a:solidFill>
                  <a:srgbClr val="DAEDF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3400">
                <a:solidFill>
                  <a:srgbClr val="DAEDF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3400">
                <a:solidFill>
                  <a:srgbClr val="DAEDF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3400">
                <a:solidFill>
                  <a:srgbClr val="DAEDF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3400">
                <a:solidFill>
                  <a:srgbClr val="DAEDF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3400">
                <a:solidFill>
                  <a:srgbClr val="DAEDF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>
                <a:solidFill>
                  <a:srgbClr val="DAEDF5"/>
                </a:solidFill>
              </a:defRPr>
            </a:lvl9pPr>
          </a:lstStyle>
          <a:p>
            <a:endParaRPr/>
          </a:p>
        </p:txBody>
      </p:sp>
      <p:sp>
        <p:nvSpPr>
          <p:cNvPr id="3" name="Google Shape;158;p14">
            <a:extLst>
              <a:ext uri="{FF2B5EF4-FFF2-40B4-BE49-F238E27FC236}">
                <a16:creationId xmlns:a16="http://schemas.microsoft.com/office/drawing/2014/main" id="{D4781657-3F61-EB35-5989-BABFA9AD78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7151" y="1577161"/>
            <a:ext cx="6098152" cy="3086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A1C5D3"/>
              </a:buClr>
              <a:buSzPct val="100000"/>
              <a:buChar char="●"/>
              <a:defRPr sz="1300" b="0" i="0">
                <a:solidFill>
                  <a:schemeClr val="lt1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  <a:sym typeface="Noto Sans Light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2555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ption 1" preserve="1" userDrawn="1">
  <p:cSld name="Cover option 1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1AE2AC-1FB0-D3A2-7E39-8E27C6563939}"/>
              </a:ext>
            </a:extLst>
          </p:cNvPr>
          <p:cNvSpPr/>
          <p:nvPr userDrawn="1"/>
        </p:nvSpPr>
        <p:spPr>
          <a:xfrm>
            <a:off x="0" y="0"/>
            <a:ext cx="9144000" cy="21130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3" name="Google Shape;436;p42">
            <a:extLst>
              <a:ext uri="{FF2B5EF4-FFF2-40B4-BE49-F238E27FC236}">
                <a16:creationId xmlns:a16="http://schemas.microsoft.com/office/drawing/2014/main" id="{5EB24BCB-A47A-E549-9D09-83913F9D29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23" y="524172"/>
            <a:ext cx="8295243" cy="1186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We are the </a:t>
            </a:r>
            <a:r>
              <a:rPr lang="en-US" sz="180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National Center for Construction Education and Research (NCCER)</a:t>
            </a:r>
            <a:r>
              <a:rPr lang="en-US" sz="1800" b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, a not-for-profit construction education foundation.</a:t>
            </a:r>
            <a:endParaRPr sz="1800" b="0">
              <a:solidFill>
                <a:srgbClr val="00000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789250-8B8C-0192-F6CD-DE7F44628FBA}"/>
              </a:ext>
            </a:extLst>
          </p:cNvPr>
          <p:cNvSpPr txBox="1"/>
          <p:nvPr userDrawn="1"/>
        </p:nvSpPr>
        <p:spPr>
          <a:xfrm>
            <a:off x="671802" y="3346969"/>
            <a:ext cx="3297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800" b="0" i="0" kern="100" dirty="0">
                <a:effectLst/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Workforce Development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0258D5-052C-88E5-5776-8A7FA53D3686}"/>
              </a:ext>
            </a:extLst>
          </p:cNvPr>
          <p:cNvSpPr txBox="1"/>
          <p:nvPr userDrawn="1"/>
        </p:nvSpPr>
        <p:spPr>
          <a:xfrm>
            <a:off x="671802" y="2684721"/>
            <a:ext cx="36038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800" b="0" i="0" kern="100" dirty="0">
                <a:effectLst/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Curricula &amp; Assessments </a:t>
            </a:r>
            <a:endParaRPr lang="en-US" b="0" i="0" kern="100" dirty="0">
              <a:effectLst/>
              <a:latin typeface="Poppins Light" pitchFamily="2" charset="77"/>
              <a:ea typeface="Noto Sans" panose="020B0502040504020204" pitchFamily="34" charset="0"/>
              <a:cs typeface="Poppins Ligh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D2203A-46AE-A3EC-53B0-E0D2E54075DA}"/>
              </a:ext>
            </a:extLst>
          </p:cNvPr>
          <p:cNvSpPr/>
          <p:nvPr userDrawn="1"/>
        </p:nvSpPr>
        <p:spPr>
          <a:xfrm>
            <a:off x="729050" y="1940011"/>
            <a:ext cx="1865870" cy="345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Established in 1996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B857EC-5B23-1F93-7457-341A72883E5D}"/>
              </a:ext>
            </a:extLst>
          </p:cNvPr>
          <p:cNvSpPr txBox="1"/>
          <p:nvPr userDrawn="1"/>
        </p:nvSpPr>
        <p:spPr>
          <a:xfrm>
            <a:off x="4332867" y="272271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kern="100" dirty="0">
                <a:effectLst/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In over 45 crafts and 25 additional areas</a:t>
            </a:r>
            <a:endParaRPr lang="en-US" b="0" i="0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CF735-BF71-12A5-8C03-A83E9CAB3DBD}"/>
              </a:ext>
            </a:extLst>
          </p:cNvPr>
          <p:cNvSpPr txBox="1"/>
          <p:nvPr userDrawn="1"/>
        </p:nvSpPr>
        <p:spPr>
          <a:xfrm>
            <a:off x="4332867" y="3395697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kern="100" dirty="0">
                <a:effectLst/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Nearly 7,000 points of delivery</a:t>
            </a:r>
            <a:endParaRPr lang="en-US" b="0" i="0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D7037E-0251-7B0F-07F5-2AFD21E986C3}"/>
              </a:ext>
            </a:extLst>
          </p:cNvPr>
          <p:cNvSpPr txBox="1"/>
          <p:nvPr userDrawn="1"/>
        </p:nvSpPr>
        <p:spPr>
          <a:xfrm>
            <a:off x="671802" y="3935162"/>
            <a:ext cx="36610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800" b="0" i="0" kern="100" dirty="0"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Industry-Recognized Credentials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670062-BDED-CD68-2358-EDC6E468BA8B}"/>
              </a:ext>
            </a:extLst>
          </p:cNvPr>
          <p:cNvSpPr txBox="1"/>
          <p:nvPr userDrawn="1"/>
        </p:nvSpPr>
        <p:spPr>
          <a:xfrm>
            <a:off x="4332867" y="3996717"/>
            <a:ext cx="3943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b="0" i="0" kern="1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Over 2.4 Million credentials issued to nearly 1.2 Million craft professionals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25E366-FA8C-E407-62D5-3FFD2CD6F71C}"/>
              </a:ext>
            </a:extLst>
          </p:cNvPr>
          <p:cNvCxnSpPr/>
          <p:nvPr userDrawn="1"/>
        </p:nvCxnSpPr>
        <p:spPr>
          <a:xfrm flipV="1">
            <a:off x="736420" y="3141968"/>
            <a:ext cx="7364626" cy="23557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EA66EC-10AF-3846-4396-422FFECEDBE1}"/>
              </a:ext>
            </a:extLst>
          </p:cNvPr>
          <p:cNvCxnSpPr/>
          <p:nvPr userDrawn="1"/>
        </p:nvCxnSpPr>
        <p:spPr>
          <a:xfrm flipV="1">
            <a:off x="729050" y="3837401"/>
            <a:ext cx="7364626" cy="23557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oogle Shape;14;p2">
            <a:extLst>
              <a:ext uri="{FF2B5EF4-FFF2-40B4-BE49-F238E27FC236}">
                <a16:creationId xmlns:a16="http://schemas.microsoft.com/office/drawing/2014/main" id="{7628ED1E-3F85-157A-13EE-7A91C711327C}"/>
              </a:ext>
            </a:extLst>
          </p:cNvPr>
          <p:cNvPicPr preferRelativeResize="0"/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03" y="4668946"/>
            <a:ext cx="1006482" cy="474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1704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pictures and captions" preserve="1" userDrawn="1">
  <p:cSld name="Custom layout with blue bullet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1;p19">
            <a:extLst>
              <a:ext uri="{FF2B5EF4-FFF2-40B4-BE49-F238E27FC236}">
                <a16:creationId xmlns:a16="http://schemas.microsoft.com/office/drawing/2014/main" id="{8523005B-D016-D3DF-CDFB-784EDE497D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0111" y="1554846"/>
            <a:ext cx="3287700" cy="2860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●"/>
              <a:defRPr sz="1300" b="0" i="0">
                <a:solidFill>
                  <a:schemeClr val="tx1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  <a:sym typeface="Noto Sans Light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endParaRPr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FE76329-650C-0E9C-AD83-AB37EC61258D}"/>
              </a:ext>
            </a:extLst>
          </p:cNvPr>
          <p:cNvCxnSpPr>
            <a:cxnSpLocks/>
          </p:cNvCxnSpPr>
          <p:nvPr userDrawn="1"/>
        </p:nvCxnSpPr>
        <p:spPr>
          <a:xfrm flipV="1">
            <a:off x="450111" y="1219035"/>
            <a:ext cx="8034465" cy="11778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79287AD2-FD32-010C-C873-B3DB8E554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>
            <a:lvl1pPr>
              <a:defRPr sz="180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Google Shape;14;p2">
            <a:extLst>
              <a:ext uri="{FF2B5EF4-FFF2-40B4-BE49-F238E27FC236}">
                <a16:creationId xmlns:a16="http://schemas.microsoft.com/office/drawing/2014/main" id="{3ED71942-B9D6-D676-F7D6-E95BB243A90D}"/>
              </a:ext>
            </a:extLst>
          </p:cNvPr>
          <p:cNvPicPr preferRelativeResize="0"/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03" y="4668946"/>
            <a:ext cx="1006482" cy="474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52847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ption 1" preserve="1" userDrawn="1">
  <p:cSld name="1_Cover option 1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6FE2D5E-AA75-B3A2-8F1F-620ABC162324}"/>
              </a:ext>
            </a:extLst>
          </p:cNvPr>
          <p:cNvCxnSpPr>
            <a:cxnSpLocks/>
          </p:cNvCxnSpPr>
          <p:nvPr userDrawn="1"/>
        </p:nvCxnSpPr>
        <p:spPr>
          <a:xfrm flipV="1">
            <a:off x="450111" y="1219035"/>
            <a:ext cx="8034465" cy="11778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E70E84B-58B2-7BB0-63A4-D1522E6B7584}"/>
              </a:ext>
            </a:extLst>
          </p:cNvPr>
          <p:cNvSpPr/>
          <p:nvPr userDrawn="1"/>
        </p:nvSpPr>
        <p:spPr>
          <a:xfrm>
            <a:off x="349149" y="1734505"/>
            <a:ext cx="4892702" cy="270335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55148D-1214-FE01-F83F-6F11E52B7493}"/>
              </a:ext>
            </a:extLst>
          </p:cNvPr>
          <p:cNvSpPr/>
          <p:nvPr userDrawn="1"/>
        </p:nvSpPr>
        <p:spPr>
          <a:xfrm>
            <a:off x="2305538" y="1734505"/>
            <a:ext cx="1578932" cy="2703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5" name="Google Shape;436;p42">
            <a:extLst>
              <a:ext uri="{FF2B5EF4-FFF2-40B4-BE49-F238E27FC236}">
                <a16:creationId xmlns:a16="http://schemas.microsoft.com/office/drawing/2014/main" id="{00BD440F-4BB0-3116-B646-A63E397A65F3}"/>
              </a:ext>
            </a:extLst>
          </p:cNvPr>
          <p:cNvSpPr txBox="1">
            <a:spLocks/>
          </p:cNvSpPr>
          <p:nvPr userDrawn="1"/>
        </p:nvSpPr>
        <p:spPr>
          <a:xfrm>
            <a:off x="349148" y="228139"/>
            <a:ext cx="8359823" cy="84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1800" b="0" i="0" dirty="0">
                <a:solidFill>
                  <a:srgbClr val="000000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Widespread industry and education support represented by NCCER’s </a:t>
            </a:r>
            <a:br>
              <a:rPr lang="en-US" sz="1800" b="0" i="0" dirty="0">
                <a:solidFill>
                  <a:srgbClr val="000000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</a:br>
            <a:r>
              <a:rPr lang="en-US" sz="1800" b="0" i="0" dirty="0">
                <a:solidFill>
                  <a:srgbClr val="000000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Board of Trustees and Workforce Development Committee.</a:t>
            </a:r>
            <a:endParaRPr lang="en-US" sz="1800" b="0" i="0" dirty="0">
              <a:solidFill>
                <a:srgbClr val="000000"/>
              </a:solidFill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80F212-CD15-1EF1-B025-B21BA2C4C8D9}"/>
              </a:ext>
            </a:extLst>
          </p:cNvPr>
          <p:cNvSpPr txBox="1"/>
          <p:nvPr userDrawn="1"/>
        </p:nvSpPr>
        <p:spPr>
          <a:xfrm>
            <a:off x="349149" y="1381637"/>
            <a:ext cx="19157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>
                <a:schemeClr val="accent3"/>
              </a:buClr>
            </a:pPr>
            <a:r>
              <a:rPr lang="en-US" sz="1400" b="0" i="0" kern="100" dirty="0">
                <a:solidFill>
                  <a:schemeClr val="tx1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Board of Trustees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7B9826-CF0F-0D70-1F3D-8D056A4168B0}"/>
              </a:ext>
            </a:extLst>
          </p:cNvPr>
          <p:cNvSpPr txBox="1"/>
          <p:nvPr userDrawn="1"/>
        </p:nvSpPr>
        <p:spPr>
          <a:xfrm>
            <a:off x="2264013" y="1413536"/>
            <a:ext cx="19157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>
                <a:schemeClr val="accent3"/>
              </a:buClr>
            </a:pPr>
            <a:r>
              <a:rPr lang="en-US" sz="1100" b="0" i="0" kern="100" dirty="0">
                <a:solidFill>
                  <a:schemeClr val="tx1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(serve on both)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24746C-F2E2-FCE5-3CD5-5C0D3383300A}"/>
              </a:ext>
            </a:extLst>
          </p:cNvPr>
          <p:cNvSpPr txBox="1"/>
          <p:nvPr userDrawn="1"/>
        </p:nvSpPr>
        <p:spPr>
          <a:xfrm>
            <a:off x="3869387" y="1381637"/>
            <a:ext cx="40401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>
                <a:schemeClr val="accent3"/>
              </a:buClr>
            </a:pPr>
            <a:r>
              <a:rPr lang="en-US" sz="1400" b="0" i="0" kern="100" dirty="0">
                <a:solidFill>
                  <a:schemeClr val="tx1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Workforce Development Committee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E53B3A-1B86-1BCF-AD2B-7932CF5F2F2E}"/>
              </a:ext>
            </a:extLst>
          </p:cNvPr>
          <p:cNvSpPr txBox="1"/>
          <p:nvPr userDrawn="1"/>
        </p:nvSpPr>
        <p:spPr>
          <a:xfrm>
            <a:off x="349148" y="1789097"/>
            <a:ext cx="19563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Turner Industries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Willmar Electric Service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BASF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FMI Consulting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ExxonMobil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Greater Baton Rouge Industry Alliance, Inc. 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Construction Users Roundtable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ISC Constructors, LLC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M.E Rinker, Sr. School of Construction Management, University of Florida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Holder Construction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Central Alabama Community College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Texas A&amp;M University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Shell Deepwater Gulf of Mexico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Kwest Group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National Roofing Partners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Zachry Group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SkillsUSA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9AC1AB-88C8-1A98-9130-1E6929A5789A}"/>
              </a:ext>
            </a:extLst>
          </p:cNvPr>
          <p:cNvSpPr/>
          <p:nvPr userDrawn="1"/>
        </p:nvSpPr>
        <p:spPr>
          <a:xfrm>
            <a:off x="3884470" y="1734505"/>
            <a:ext cx="4809420" cy="27033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A0883F-D8CC-D7BB-08E0-1C82F930DB5A}"/>
              </a:ext>
            </a:extLst>
          </p:cNvPr>
          <p:cNvSpPr txBox="1"/>
          <p:nvPr userDrawn="1"/>
        </p:nvSpPr>
        <p:spPr>
          <a:xfrm>
            <a:off x="3952629" y="1789097"/>
            <a:ext cx="259434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National Maritime Education Council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Construction Industry Training Council of Washington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Northeast Florida Builders Association, Inc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National Insulation Association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Steel Erectors Association of America, Inc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ABC Pelican Chapter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Construction Education Foundation, Inc. (TEXAS)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American Fire Sprinkler Association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National Association of Women in Construction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AGC of Kansas - Wichita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Comfort Systems USA (Southwest), Inc.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Carolinas AGC Foundation, Inc.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Haskell 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Miller Electric Mfg. LLC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MasTec, Inc. (TX)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Cianbro Corporation</a:t>
            </a:r>
          </a:p>
          <a:p>
            <a:pPr marL="115888" indent="-115888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W.G. Yates &amp; Sons Construction Company</a:t>
            </a:r>
          </a:p>
          <a:p>
            <a:pPr marR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endParaRPr lang="en-US" sz="800" b="0" i="0" kern="100" dirty="0">
              <a:solidFill>
                <a:schemeClr val="bg1"/>
              </a:solidFill>
              <a:effectLst/>
              <a:latin typeface="Poppins" pitchFamily="2" charset="77"/>
              <a:ea typeface="Calibri" panose="020F0502020204030204" pitchFamily="34" charset="0"/>
              <a:cs typeface="Poppins" pitchFamily="2" charset="77"/>
            </a:endParaRPr>
          </a:p>
          <a:p>
            <a:pPr marL="115888" indent="-115888">
              <a:buFont typeface="Arial" panose="020B0604020202020204" pitchFamily="34" charset="0"/>
              <a:buChar char="•"/>
            </a:pPr>
            <a:endParaRPr lang="en-US" sz="800" b="0" i="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D0648E-34A8-54D0-8711-92F07DF489F1}"/>
              </a:ext>
            </a:extLst>
          </p:cNvPr>
          <p:cNvSpPr txBox="1"/>
          <p:nvPr userDrawn="1"/>
        </p:nvSpPr>
        <p:spPr>
          <a:xfrm>
            <a:off x="2320621" y="1789097"/>
            <a:ext cx="15487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kern="100" dirty="0"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Sundt Construction, Inc.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kern="100" dirty="0"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The Associated General Contractors of America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Worley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kern="100" dirty="0"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Associated Builders and Contractors- National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kern="100" dirty="0"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Kiewit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Association for Career &amp; Technical Education (ACTE)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dirty="0">
                <a:latin typeface="Poppins" pitchFamily="2" charset="77"/>
                <a:cs typeface="Poppins" pitchFamily="2" charset="77"/>
              </a:rPr>
              <a:t>Fluor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800" b="0" i="0" kern="100" dirty="0"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Bechtel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0" i="0" dirty="0">
              <a:latin typeface="Poppins" pitchFamily="2" charset="77"/>
              <a:cs typeface="Poppi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0" i="0" kern="100" dirty="0">
              <a:effectLst/>
              <a:latin typeface="Poppins" pitchFamily="2" charset="77"/>
              <a:ea typeface="Calibri" panose="020F0502020204030204" pitchFamily="34" charset="0"/>
              <a:cs typeface="Poppi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0" i="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9D2C2F-1E6C-BEB6-AB4F-673D1D43CAAA}"/>
              </a:ext>
            </a:extLst>
          </p:cNvPr>
          <p:cNvSpPr txBox="1"/>
          <p:nvPr userDrawn="1"/>
        </p:nvSpPr>
        <p:spPr>
          <a:xfrm>
            <a:off x="6401706" y="1789097"/>
            <a:ext cx="23072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Louisiana Department of Corrections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Louisiana Department of Education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Marek Brothers Systems, Inc.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Cianbro Corporation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OGR Consulting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Lurleen B Wallace Community College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Windham School District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PEARSON EDUCATION, INC.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NTHS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S &amp; B Engineers &amp; Constructors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North Carolina Dept. of Public Instruction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Linde Services Inc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Burns &amp; McDonnell Constructors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Program Director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Cianbro Corporation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NCDPI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Wanzek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DeWalt</a:t>
            </a:r>
          </a:p>
          <a:p>
            <a:pPr marL="115888" marR="0" indent="-115888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800" b="0" i="0" kern="100" dirty="0">
                <a:solidFill>
                  <a:schemeClr val="bg1"/>
                </a:solidFill>
                <a:effectLst/>
                <a:latin typeface="Poppins" pitchFamily="2" charset="77"/>
                <a:ea typeface="Calibri" panose="020F0502020204030204" pitchFamily="34" charset="0"/>
                <a:cs typeface="Poppins" pitchFamily="2" charset="77"/>
              </a:rPr>
              <a:t>ISN</a:t>
            </a:r>
          </a:p>
          <a:p>
            <a:endParaRPr lang="en-US" sz="800" b="0" i="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6" name="Google Shape;14;p2">
            <a:extLst>
              <a:ext uri="{FF2B5EF4-FFF2-40B4-BE49-F238E27FC236}">
                <a16:creationId xmlns:a16="http://schemas.microsoft.com/office/drawing/2014/main" id="{754CB6C2-9470-6941-927B-CB3525918C22}"/>
              </a:ext>
            </a:extLst>
          </p:cNvPr>
          <p:cNvPicPr preferRelativeResize="0"/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03" y="4668946"/>
            <a:ext cx="1006482" cy="474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22817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ption 1" preserve="1" userDrawn="1">
  <p:cSld name="1_Cover option 1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36;p42">
            <a:extLst>
              <a:ext uri="{FF2B5EF4-FFF2-40B4-BE49-F238E27FC236}">
                <a16:creationId xmlns:a16="http://schemas.microsoft.com/office/drawing/2014/main" id="{7B635B32-AB73-8709-333C-B7FE7C96A805}"/>
              </a:ext>
            </a:extLst>
          </p:cNvPr>
          <p:cNvSpPr txBox="1">
            <a:spLocks/>
          </p:cNvSpPr>
          <p:nvPr userDrawn="1"/>
        </p:nvSpPr>
        <p:spPr>
          <a:xfrm>
            <a:off x="349149" y="228139"/>
            <a:ext cx="6593911" cy="84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1800" b="0" i="0" dirty="0">
                <a:solidFill>
                  <a:srgbClr val="000000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Robust program that builds a qualified and certified team of field leaders. </a:t>
            </a:r>
            <a:endParaRPr lang="en-US" sz="1800" b="0" i="0" dirty="0">
              <a:solidFill>
                <a:srgbClr val="000000"/>
              </a:solidFill>
              <a:latin typeface="Poppins Light" pitchFamily="2" charset="77"/>
              <a:cs typeface="Poppins Light" pitchFamily="2" charset="77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ED80611-B461-73B9-BD14-71B8D486D5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30158734"/>
              </p:ext>
            </p:extLst>
          </p:nvPr>
        </p:nvGraphicFramePr>
        <p:xfrm>
          <a:off x="1727146" y="1281749"/>
          <a:ext cx="5296306" cy="3530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C5E8E50-6561-CEA1-E0EF-4C4050660F03}"/>
              </a:ext>
            </a:extLst>
          </p:cNvPr>
          <p:cNvSpPr txBox="1"/>
          <p:nvPr userDrawn="1"/>
        </p:nvSpPr>
        <p:spPr>
          <a:xfrm>
            <a:off x="519128" y="1643716"/>
            <a:ext cx="173310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>
                <a:schemeClr val="accent3"/>
              </a:buClr>
            </a:pPr>
            <a:r>
              <a:rPr lang="en-US" sz="1400" b="0" i="0" kern="100" dirty="0">
                <a:solidFill>
                  <a:schemeClr val="tx2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Online, self-paced training </a:t>
            </a:r>
            <a:r>
              <a:rPr lang="en-US" sz="1400" b="0" i="0" kern="100" dirty="0">
                <a:solidFill>
                  <a:schemeClr val="tx1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lets you keep your field leaders on the job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76F2C6-F0E2-4D66-89FF-9E1293AF7473}"/>
              </a:ext>
            </a:extLst>
          </p:cNvPr>
          <p:cNvSpPr txBox="1"/>
          <p:nvPr userDrawn="1"/>
        </p:nvSpPr>
        <p:spPr>
          <a:xfrm>
            <a:off x="1044215" y="4340333"/>
            <a:ext cx="3004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ct val="100000"/>
              </a:lnSpc>
              <a:buClr>
                <a:schemeClr val="accent3"/>
              </a:buClr>
            </a:pPr>
            <a:r>
              <a:rPr lang="en-US" sz="1400" b="0" i="0" kern="100" dirty="0">
                <a:solidFill>
                  <a:schemeClr val="tx2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Rigorous assessment </a:t>
            </a:r>
            <a:r>
              <a:rPr lang="en-US" sz="1400" b="0" i="0" kern="100" dirty="0">
                <a:solidFill>
                  <a:schemeClr val="tx1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of knowledge and skills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EEFAD8-B3C6-7C98-998D-ABF8795F2B28}"/>
              </a:ext>
            </a:extLst>
          </p:cNvPr>
          <p:cNvSpPr txBox="1"/>
          <p:nvPr userDrawn="1"/>
        </p:nvSpPr>
        <p:spPr>
          <a:xfrm>
            <a:off x="6430311" y="1628721"/>
            <a:ext cx="248801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ct val="100000"/>
              </a:lnSpc>
              <a:buClr>
                <a:schemeClr val="accent3"/>
              </a:buClr>
            </a:pPr>
            <a:r>
              <a:rPr lang="en-US" sz="1400" b="0" i="0" kern="100" dirty="0">
                <a:solidFill>
                  <a:schemeClr val="tx2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Practical and usable real-world examples and lessons </a:t>
            </a:r>
            <a:r>
              <a:rPr lang="en-US" sz="1400" b="0" i="0" kern="100" dirty="0">
                <a:solidFill>
                  <a:schemeClr val="tx1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taught by some of the nation's most seasoned construction superintendents​ and executives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A38E29-157C-57F2-D3F4-239095D0547E}"/>
              </a:ext>
            </a:extLst>
          </p:cNvPr>
          <p:cNvCxnSpPr>
            <a:cxnSpLocks/>
          </p:cNvCxnSpPr>
          <p:nvPr userDrawn="1"/>
        </p:nvCxnSpPr>
        <p:spPr>
          <a:xfrm>
            <a:off x="2030818" y="1995712"/>
            <a:ext cx="1063256" cy="428511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B4486F-73CD-10C4-ED8E-666400DF854E}"/>
              </a:ext>
            </a:extLst>
          </p:cNvPr>
          <p:cNvCxnSpPr>
            <a:cxnSpLocks/>
          </p:cNvCxnSpPr>
          <p:nvPr userDrawn="1"/>
        </p:nvCxnSpPr>
        <p:spPr>
          <a:xfrm flipV="1">
            <a:off x="5677786" y="2036241"/>
            <a:ext cx="752525" cy="387982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77C375-C859-63F8-181B-3C071C059159}"/>
              </a:ext>
            </a:extLst>
          </p:cNvPr>
          <p:cNvCxnSpPr>
            <a:cxnSpLocks/>
          </p:cNvCxnSpPr>
          <p:nvPr userDrawn="1"/>
        </p:nvCxnSpPr>
        <p:spPr>
          <a:xfrm flipV="1">
            <a:off x="2987748" y="4051006"/>
            <a:ext cx="382772" cy="295504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060E5737-DD71-54AB-63BA-D1F8EC165E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42308">
            <a:off x="2707544" y="1526513"/>
            <a:ext cx="3278090" cy="30413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8B3192-7151-8F93-6C5A-8CC4F7405E5A}"/>
              </a:ext>
            </a:extLst>
          </p:cNvPr>
          <p:cNvCxnSpPr>
            <a:cxnSpLocks/>
          </p:cNvCxnSpPr>
          <p:nvPr userDrawn="1"/>
        </p:nvCxnSpPr>
        <p:spPr>
          <a:xfrm flipV="1">
            <a:off x="450111" y="1219035"/>
            <a:ext cx="8034465" cy="11778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oogle Shape;14;p2">
            <a:extLst>
              <a:ext uri="{FF2B5EF4-FFF2-40B4-BE49-F238E27FC236}">
                <a16:creationId xmlns:a16="http://schemas.microsoft.com/office/drawing/2014/main" id="{D327C294-D033-74C0-C641-003D8BCA1EBB}"/>
              </a:ext>
            </a:extLst>
          </p:cNvPr>
          <p:cNvPicPr preferRelativeResize="0"/>
          <p:nvPr userDrawn="1"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03" y="4668946"/>
            <a:ext cx="1006482" cy="474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45980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ption 2" preserve="1" userDrawn="1">
  <p:cSld name="Cover option 2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47A90D6-F662-C734-96D0-E88962ED34C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64533178"/>
              </p:ext>
            </p:extLst>
          </p:nvPr>
        </p:nvGraphicFramePr>
        <p:xfrm>
          <a:off x="485279" y="2544269"/>
          <a:ext cx="7999297" cy="2074499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2719776">
                  <a:extLst>
                    <a:ext uri="{9D8B030D-6E8A-4147-A177-3AD203B41FA5}">
                      <a16:colId xmlns:a16="http://schemas.microsoft.com/office/drawing/2014/main" val="346697049"/>
                    </a:ext>
                  </a:extLst>
                </a:gridCol>
                <a:gridCol w="1325605">
                  <a:extLst>
                    <a:ext uri="{9D8B030D-6E8A-4147-A177-3AD203B41FA5}">
                      <a16:colId xmlns:a16="http://schemas.microsoft.com/office/drawing/2014/main" val="2104584421"/>
                    </a:ext>
                  </a:extLst>
                </a:gridCol>
                <a:gridCol w="1691289">
                  <a:extLst>
                    <a:ext uri="{9D8B030D-6E8A-4147-A177-3AD203B41FA5}">
                      <a16:colId xmlns:a16="http://schemas.microsoft.com/office/drawing/2014/main" val="1279672631"/>
                    </a:ext>
                  </a:extLst>
                </a:gridCol>
                <a:gridCol w="2262627">
                  <a:extLst>
                    <a:ext uri="{9D8B030D-6E8A-4147-A177-3AD203B41FA5}">
                      <a16:colId xmlns:a16="http://schemas.microsoft.com/office/drawing/2014/main" val="629050982"/>
                    </a:ext>
                  </a:extLst>
                </a:gridCol>
              </a:tblGrid>
              <a:tr h="2963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Learning Mode</a:t>
                      </a:r>
                    </a:p>
                  </a:txBody>
                  <a:tcPr marR="9525" marT="9525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Class</a:t>
                      </a:r>
                    </a:p>
                  </a:txBody>
                  <a:tcPr marL="0" marR="9525" marT="9525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Individual</a:t>
                      </a:r>
                    </a:p>
                  </a:txBody>
                  <a:tcPr marL="0" marR="9525" marT="9525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 Location</a:t>
                      </a:r>
                    </a:p>
                  </a:txBody>
                  <a:tcPr marR="9525" marT="9525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429501"/>
                  </a:ext>
                </a:extLst>
              </a:tr>
              <a:tr h="2963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Courses</a:t>
                      </a:r>
                    </a:p>
                  </a:txBody>
                  <a:tcPr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 </a:t>
                      </a:r>
                    </a:p>
                  </a:txBody>
                  <a:tcPr marL="0"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✔︎</a:t>
                      </a:r>
                    </a:p>
                  </a:txBody>
                  <a:tcPr marL="0"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Online</a:t>
                      </a:r>
                    </a:p>
                  </a:txBody>
                  <a:tcPr marR="9525" marT="9525" marB="9144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179902"/>
                  </a:ext>
                </a:extLst>
              </a:tr>
              <a:tr h="2963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Course Discussion</a:t>
                      </a:r>
                    </a:p>
                  </a:txBody>
                  <a:tcPr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✔︎</a:t>
                      </a:r>
                    </a:p>
                  </a:txBody>
                  <a:tcPr marL="0"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 </a:t>
                      </a:r>
                    </a:p>
                  </a:txBody>
                  <a:tcPr marL="0"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Online or in person</a:t>
                      </a:r>
                    </a:p>
                  </a:txBody>
                  <a:tcPr marR="9525" marT="9525" marB="9144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238939"/>
                  </a:ext>
                </a:extLst>
              </a:tr>
              <a:tr h="2963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Activities</a:t>
                      </a:r>
                    </a:p>
                  </a:txBody>
                  <a:tcPr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 </a:t>
                      </a:r>
                    </a:p>
                  </a:txBody>
                  <a:tcPr marL="0"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✔︎</a:t>
                      </a:r>
                    </a:p>
                  </a:txBody>
                  <a:tcPr marL="0"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Offline</a:t>
                      </a:r>
                    </a:p>
                  </a:txBody>
                  <a:tcPr marR="9525" marT="9525" marB="9144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723226"/>
                  </a:ext>
                </a:extLst>
              </a:tr>
              <a:tr h="2963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Activity Presentation /Discussion </a:t>
                      </a:r>
                    </a:p>
                  </a:txBody>
                  <a:tcPr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✔︎</a:t>
                      </a:r>
                    </a:p>
                  </a:txBody>
                  <a:tcPr marL="0"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 </a:t>
                      </a:r>
                    </a:p>
                  </a:txBody>
                  <a:tcPr marL="0"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Online or in person</a:t>
                      </a:r>
                    </a:p>
                  </a:txBody>
                  <a:tcPr marR="9525" marT="9525" marB="9144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182884"/>
                  </a:ext>
                </a:extLst>
              </a:tr>
              <a:tr h="2963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Scenarios</a:t>
                      </a:r>
                    </a:p>
                  </a:txBody>
                  <a:tcPr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✔︎</a:t>
                      </a:r>
                    </a:p>
                  </a:txBody>
                  <a:tcPr marL="0"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 </a:t>
                      </a:r>
                    </a:p>
                  </a:txBody>
                  <a:tcPr marL="0"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Online</a:t>
                      </a:r>
                    </a:p>
                  </a:txBody>
                  <a:tcPr marR="9525" marT="9525" marB="9144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86711"/>
                  </a:ext>
                </a:extLst>
              </a:tr>
              <a:tr h="2963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Continue Learning</a:t>
                      </a:r>
                    </a:p>
                  </a:txBody>
                  <a:tcPr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 </a:t>
                      </a:r>
                    </a:p>
                  </a:txBody>
                  <a:tcPr marL="0"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✔︎</a:t>
                      </a:r>
                    </a:p>
                  </a:txBody>
                  <a:tcPr marL="0" marR="9525" marT="9525" marB="9144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Both online and offline</a:t>
                      </a:r>
                    </a:p>
                  </a:txBody>
                  <a:tcPr marR="9525" marT="9525" marB="9144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87206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B0EEBAE-1100-E3C7-0336-EEE5835846ED}"/>
              </a:ext>
            </a:extLst>
          </p:cNvPr>
          <p:cNvSpPr txBox="1"/>
          <p:nvPr userDrawn="1"/>
        </p:nvSpPr>
        <p:spPr>
          <a:xfrm>
            <a:off x="485279" y="4672857"/>
            <a:ext cx="2915213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b="0" i="0" kern="100" dirty="0">
                <a:solidFill>
                  <a:srgbClr val="1D212E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  <a:sym typeface="Noto Sans Light"/>
              </a:rPr>
              <a:t>Example course structure above.</a:t>
            </a:r>
          </a:p>
        </p:txBody>
      </p:sp>
      <p:sp>
        <p:nvSpPr>
          <p:cNvPr id="8" name="Google Shape;436;p42">
            <a:extLst>
              <a:ext uri="{FF2B5EF4-FFF2-40B4-BE49-F238E27FC236}">
                <a16:creationId xmlns:a16="http://schemas.microsoft.com/office/drawing/2014/main" id="{6CA6DD5D-0CAF-19E6-52BD-4A37205F5BF3}"/>
              </a:ext>
            </a:extLst>
          </p:cNvPr>
          <p:cNvSpPr txBox="1">
            <a:spLocks/>
          </p:cNvSpPr>
          <p:nvPr userDrawn="1"/>
        </p:nvSpPr>
        <p:spPr>
          <a:xfrm>
            <a:off x="349149" y="170420"/>
            <a:ext cx="5579703" cy="84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18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Program delivery may be tailored to meet the specific needs of your workforce.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A6B39E-9F7D-268A-BB32-51B23130CAD0}"/>
              </a:ext>
            </a:extLst>
          </p:cNvPr>
          <p:cNvSpPr txBox="1"/>
          <p:nvPr userDrawn="1"/>
        </p:nvSpPr>
        <p:spPr>
          <a:xfrm>
            <a:off x="3309353" y="1634176"/>
            <a:ext cx="4572000" cy="655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4488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itchFamily="2" charset="2"/>
              <a:buChar char="v"/>
            </a:pPr>
            <a:r>
              <a:rPr lang="en-US" sz="1100" b="0" i="0" kern="1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Synchronous or Asynchronous</a:t>
            </a:r>
          </a:p>
          <a:p>
            <a:pPr marL="344488" indent="-2286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Wingdings" pitchFamily="2" charset="2"/>
              <a:buChar char="v"/>
            </a:pPr>
            <a:r>
              <a:rPr lang="en-US" sz="1100" b="0" i="0" kern="1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Group or Solo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D9A5BFF-4831-2AC2-2828-05C91D46466F}"/>
              </a:ext>
            </a:extLst>
          </p:cNvPr>
          <p:cNvCxnSpPr>
            <a:cxnSpLocks/>
          </p:cNvCxnSpPr>
          <p:nvPr userDrawn="1"/>
        </p:nvCxnSpPr>
        <p:spPr>
          <a:xfrm flipV="1">
            <a:off x="450111" y="1219035"/>
            <a:ext cx="8034465" cy="11778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oogle Shape;14;p2">
            <a:extLst>
              <a:ext uri="{FF2B5EF4-FFF2-40B4-BE49-F238E27FC236}">
                <a16:creationId xmlns:a16="http://schemas.microsoft.com/office/drawing/2014/main" id="{B18CFDA1-9E58-5747-F6C2-377104376F5D}"/>
              </a:ext>
            </a:extLst>
          </p:cNvPr>
          <p:cNvPicPr preferRelativeResize="0"/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03" y="4668946"/>
            <a:ext cx="1006482" cy="47455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82052E0-D389-A2C6-714A-36ABDDB8EA32}"/>
              </a:ext>
            </a:extLst>
          </p:cNvPr>
          <p:cNvSpPr txBox="1">
            <a:spLocks/>
          </p:cNvSpPr>
          <p:nvPr userDrawn="1"/>
        </p:nvSpPr>
        <p:spPr>
          <a:xfrm>
            <a:off x="276055" y="1380032"/>
            <a:ext cx="4752364" cy="5127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lnSpc>
                <a:spcPct val="150000"/>
              </a:lnSpc>
              <a:spcAft>
                <a:spcPts val="600"/>
              </a:spcAft>
              <a:buClrTx/>
              <a:buFont typeface="Arial" panose="020B0604020202020204" pitchFamily="34" charset="0"/>
              <a:buNone/>
            </a:pPr>
            <a:r>
              <a:rPr lang="en-US" sz="4800" b="0" i="0" kern="100" dirty="0">
                <a:solidFill>
                  <a:srgbClr val="000000"/>
                </a:solidFill>
                <a:ea typeface="Noto Sans" panose="020B0502040504020204" pitchFamily="34" charset="0"/>
                <a:sym typeface="Arial"/>
              </a:rPr>
              <a:t>Flexible delivery methods include:</a:t>
            </a:r>
          </a:p>
          <a:p>
            <a:pPr marL="688975" indent="-227013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96C2DB"/>
              </a:buClr>
              <a:buSzPct val="100000"/>
              <a:buFont typeface="Wingdings" pitchFamily="2" charset="2"/>
              <a:buChar char="v"/>
            </a:pPr>
            <a:r>
              <a:rPr lang="en-US" sz="4400" b="0" i="0" kern="100" dirty="0">
                <a:solidFill>
                  <a:srgbClr val="000000"/>
                </a:solidFill>
                <a:ea typeface="Noto Sans" panose="020B0502040504020204" pitchFamily="34" charset="0"/>
                <a:sym typeface="Arial"/>
              </a:rPr>
              <a:t>Online or Classroom</a:t>
            </a:r>
          </a:p>
          <a:p>
            <a:pPr marL="688975" indent="-227013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96C2DB"/>
              </a:buClr>
              <a:buSzPct val="100000"/>
              <a:buFont typeface="Wingdings" pitchFamily="2" charset="2"/>
              <a:buChar char="v"/>
            </a:pPr>
            <a:r>
              <a:rPr lang="en-US" sz="4400" b="0" i="0" kern="100" dirty="0">
                <a:solidFill>
                  <a:srgbClr val="000000"/>
                </a:solidFill>
                <a:ea typeface="Noto Sans" panose="020B0502040504020204" pitchFamily="34" charset="0"/>
                <a:sym typeface="Arial"/>
              </a:rPr>
              <a:t>Instructor Led or Self-Guided</a:t>
            </a:r>
          </a:p>
          <a:p>
            <a:pPr marL="114300" indent="0">
              <a:spcAft>
                <a:spcPts val="600"/>
              </a:spcAft>
              <a:buClrTx/>
              <a:buFont typeface="Arial" panose="020B0604020202020204" pitchFamily="34" charset="0"/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596900" lvl="1" indent="0">
              <a:spcAft>
                <a:spcPts val="600"/>
              </a:spcAft>
              <a:buClrTx/>
              <a:buFont typeface="Arial" panose="020B0604020202020204" pitchFamily="34" charset="0"/>
              <a:buNone/>
            </a:pPr>
            <a:endParaRPr lang="en-US" dirty="0">
              <a:solidFill>
                <a:srgbClr val="000000"/>
              </a:solidFill>
            </a:endParaRPr>
          </a:p>
          <a:p>
            <a:pPr lvl="1">
              <a:spcAft>
                <a:spcPts val="600"/>
              </a:spcAft>
              <a:buClrTx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380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ption 2" preserve="1" userDrawn="1">
  <p:cSld name="1_Cover option 2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36;p42">
            <a:extLst>
              <a:ext uri="{FF2B5EF4-FFF2-40B4-BE49-F238E27FC236}">
                <a16:creationId xmlns:a16="http://schemas.microsoft.com/office/drawing/2014/main" id="{A6927CC2-393E-A27E-D6AE-EF39CA04B0C9}"/>
              </a:ext>
            </a:extLst>
          </p:cNvPr>
          <p:cNvSpPr txBox="1">
            <a:spLocks/>
          </p:cNvSpPr>
          <p:nvPr userDrawn="1"/>
        </p:nvSpPr>
        <p:spPr>
          <a:xfrm>
            <a:off x="349149" y="228139"/>
            <a:ext cx="8460743" cy="84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16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Courses address critical topics in the </a:t>
            </a:r>
            <a:r>
              <a:rPr lang="en-US" sz="1600" b="0" i="0" dirty="0">
                <a:solidFill>
                  <a:srgbClr val="8EB8D0"/>
                </a:solidFill>
                <a:latin typeface="Poppins Light" pitchFamily="2" charset="77"/>
                <a:cs typeface="Poppins Light" pitchFamily="2" charset="77"/>
              </a:rPr>
              <a:t>business of construction </a:t>
            </a:r>
            <a:r>
              <a:rPr lang="en-US" sz="16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to accelerate competency development, reduce project risk, and increase project profitability.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A551FF-2516-8206-F468-D56B12FE96AD}"/>
              </a:ext>
            </a:extLst>
          </p:cNvPr>
          <p:cNvSpPr/>
          <p:nvPr userDrawn="1"/>
        </p:nvSpPr>
        <p:spPr>
          <a:xfrm>
            <a:off x="349148" y="1267460"/>
            <a:ext cx="2057400" cy="367029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4DF15E2-958A-494A-865D-04C9B997060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11762830"/>
              </p:ext>
            </p:extLst>
          </p:nvPr>
        </p:nvGraphicFramePr>
        <p:xfrm>
          <a:off x="365760" y="1325880"/>
          <a:ext cx="8166639" cy="3615485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072603">
                  <a:extLst>
                    <a:ext uri="{9D8B030D-6E8A-4147-A177-3AD203B41FA5}">
                      <a16:colId xmlns:a16="http://schemas.microsoft.com/office/drawing/2014/main" val="2658378121"/>
                    </a:ext>
                  </a:extLst>
                </a:gridCol>
                <a:gridCol w="2053977">
                  <a:extLst>
                    <a:ext uri="{9D8B030D-6E8A-4147-A177-3AD203B41FA5}">
                      <a16:colId xmlns:a16="http://schemas.microsoft.com/office/drawing/2014/main" val="2034637381"/>
                    </a:ext>
                  </a:extLst>
                </a:gridCol>
                <a:gridCol w="1995520">
                  <a:extLst>
                    <a:ext uri="{9D8B030D-6E8A-4147-A177-3AD203B41FA5}">
                      <a16:colId xmlns:a16="http://schemas.microsoft.com/office/drawing/2014/main" val="879993632"/>
                    </a:ext>
                  </a:extLst>
                </a:gridCol>
                <a:gridCol w="2044539">
                  <a:extLst>
                    <a:ext uri="{9D8B030D-6E8A-4147-A177-3AD203B41FA5}">
                      <a16:colId xmlns:a16="http://schemas.microsoft.com/office/drawing/2014/main" val="3138947160"/>
                    </a:ext>
                  </a:extLst>
                </a:gridCol>
              </a:tblGrid>
              <a:tr h="3080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People Leadership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rgbClr val="9E9791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Operational Excellence</a:t>
                      </a:r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9E9791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Risk Mitigation</a:t>
                      </a:r>
                    </a:p>
                  </a:txBody>
                  <a:tcPr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9E9791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Client Satisfaction</a:t>
                      </a:r>
                    </a:p>
                  </a:txBody>
                  <a:tcPr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7853090"/>
                  </a:ext>
                </a:extLst>
              </a:tr>
              <a:tr h="7775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tx2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Leadership, Ethics, and Communication</a:t>
                      </a:r>
                      <a:br>
                        <a:rPr lang="en-US" sz="10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Succeeding as Project Steward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Site Logistics</a:t>
                      </a:r>
                      <a:b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Coordinating Project Resource Flow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Legal Concepts and Regulations Understanding Construction Law</a:t>
                      </a:r>
                    </a:p>
                  </a:txBody>
                  <a:tcPr marR="274320" marT="91440" marB="0"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Scheduling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Developing and Managing </a:t>
                      </a:r>
                      <a:br>
                        <a:rPr lang="en-US" sz="10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the Project Timeline</a:t>
                      </a:r>
                    </a:p>
                  </a:txBody>
                  <a:tcPr marR="274320" marT="91440" marB="0"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287249"/>
                  </a:ext>
                </a:extLst>
              </a:tr>
              <a:tr h="5368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tx2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Human Resources</a:t>
                      </a:r>
                      <a:br>
                        <a:rPr lang="en-US" sz="10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Building a Strong Team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Work Planning</a:t>
                      </a:r>
                      <a:b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Ensuring Safe and Productive Workflow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Cost Control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Monitoring and Influencing Project Spend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Quality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Delivering Excellence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4197304"/>
                  </a:ext>
                </a:extLst>
              </a:tr>
              <a:tr h="5627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tx2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Safety and Health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Protecting People</a:t>
                      </a:r>
                      <a:endParaRPr lang="en-US" sz="1000" b="0" i="0" u="none" strike="noStrike" cap="none" dirty="0">
                        <a:solidFill>
                          <a:srgbClr val="000000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  <a:sym typeface="Arial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Resource Management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u="none" strike="noStrike" cap="none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Optimizing People, Materials, and Equipment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Risk Management and Claims Prevention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Protecting Your Business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Project Closeout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Finishing Strong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6492646"/>
                  </a:ext>
                </a:extLst>
              </a:tr>
              <a:tr h="525703"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kern="120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Constructability</a:t>
                      </a:r>
                    </a:p>
                    <a:p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Integrating Construction Knowledge into Design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Change Management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Minimizing the Impact of Change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000" b="0" i="0" dirty="0">
                        <a:solidFill>
                          <a:srgbClr val="9E9791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8996304"/>
                  </a:ext>
                </a:extLst>
              </a:tr>
              <a:tr h="869889"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kern="120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Information Management</a:t>
                      </a: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 </a:t>
                      </a:r>
                    </a:p>
                    <a:p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Delivering Accurate and Timely Information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Contracts and Procurement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Understanding and Implementing Project Agreements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000" b="0" i="0" dirty="0">
                        <a:solidFill>
                          <a:srgbClr val="9E9791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5484292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273D14-EB6D-0589-A048-BCCE42DE2D14}"/>
              </a:ext>
            </a:extLst>
          </p:cNvPr>
          <p:cNvCxnSpPr>
            <a:cxnSpLocks/>
          </p:cNvCxnSpPr>
          <p:nvPr userDrawn="1"/>
        </p:nvCxnSpPr>
        <p:spPr>
          <a:xfrm flipV="1">
            <a:off x="2407468" y="1267459"/>
            <a:ext cx="0" cy="365760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EBB2F9-88E2-646D-DA01-914D51D454CC}"/>
              </a:ext>
            </a:extLst>
          </p:cNvPr>
          <p:cNvCxnSpPr>
            <a:cxnSpLocks/>
          </p:cNvCxnSpPr>
          <p:nvPr userDrawn="1"/>
        </p:nvCxnSpPr>
        <p:spPr>
          <a:xfrm flipV="1">
            <a:off x="4448706" y="1256179"/>
            <a:ext cx="0" cy="365760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21837E-770A-E3A0-FAE0-E0FC2885BCC8}"/>
              </a:ext>
            </a:extLst>
          </p:cNvPr>
          <p:cNvCxnSpPr>
            <a:cxnSpLocks/>
          </p:cNvCxnSpPr>
          <p:nvPr userDrawn="1"/>
        </p:nvCxnSpPr>
        <p:spPr>
          <a:xfrm>
            <a:off x="349149" y="1662613"/>
            <a:ext cx="8229600" cy="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0356EFA-A54E-C7CC-B5ED-717CE1174B94}"/>
              </a:ext>
            </a:extLst>
          </p:cNvPr>
          <p:cNvSpPr/>
          <p:nvPr userDrawn="1"/>
        </p:nvSpPr>
        <p:spPr>
          <a:xfrm>
            <a:off x="359301" y="1199086"/>
            <a:ext cx="2044693" cy="81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2"/>
              </a:solidFill>
              <a:latin typeface="Poppins Light" pitchFamily="2" charset="77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1EF800D-7039-2D69-81D9-9106B9516BE5}"/>
              </a:ext>
            </a:extLst>
          </p:cNvPr>
          <p:cNvCxnSpPr>
            <a:cxnSpLocks/>
          </p:cNvCxnSpPr>
          <p:nvPr userDrawn="1"/>
        </p:nvCxnSpPr>
        <p:spPr>
          <a:xfrm flipV="1">
            <a:off x="6493408" y="1280159"/>
            <a:ext cx="0" cy="365760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4050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ption 2" preserve="1" userDrawn="1">
  <p:cSld name="1_Cover option 2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36;p42">
            <a:extLst>
              <a:ext uri="{FF2B5EF4-FFF2-40B4-BE49-F238E27FC236}">
                <a16:creationId xmlns:a16="http://schemas.microsoft.com/office/drawing/2014/main" id="{A6927CC2-393E-A27E-D6AE-EF39CA04B0C9}"/>
              </a:ext>
            </a:extLst>
          </p:cNvPr>
          <p:cNvSpPr txBox="1">
            <a:spLocks/>
          </p:cNvSpPr>
          <p:nvPr userDrawn="1"/>
        </p:nvSpPr>
        <p:spPr>
          <a:xfrm>
            <a:off x="349149" y="228139"/>
            <a:ext cx="8460743" cy="84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16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Courses address critical topics in the </a:t>
            </a:r>
            <a:r>
              <a:rPr lang="en-US" sz="1600" b="0" i="0" dirty="0">
                <a:solidFill>
                  <a:srgbClr val="8EB8D0"/>
                </a:solidFill>
                <a:latin typeface="Poppins Light" pitchFamily="2" charset="77"/>
                <a:cs typeface="Poppins Light" pitchFamily="2" charset="77"/>
              </a:rPr>
              <a:t>business of construction </a:t>
            </a:r>
            <a:r>
              <a:rPr lang="en-US" sz="16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to accelerate competency development, reduce project risk, and increase project profitability.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A551FF-2516-8206-F468-D56B12FE96AD}"/>
              </a:ext>
            </a:extLst>
          </p:cNvPr>
          <p:cNvSpPr/>
          <p:nvPr userDrawn="1"/>
        </p:nvSpPr>
        <p:spPr>
          <a:xfrm>
            <a:off x="2414015" y="1271016"/>
            <a:ext cx="2057400" cy="36530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4DF15E2-958A-494A-865D-04C9B997060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737072146"/>
              </p:ext>
            </p:extLst>
          </p:nvPr>
        </p:nvGraphicFramePr>
        <p:xfrm>
          <a:off x="365386" y="1325880"/>
          <a:ext cx="8166639" cy="3619052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072603">
                  <a:extLst>
                    <a:ext uri="{9D8B030D-6E8A-4147-A177-3AD203B41FA5}">
                      <a16:colId xmlns:a16="http://schemas.microsoft.com/office/drawing/2014/main" val="2658378121"/>
                    </a:ext>
                  </a:extLst>
                </a:gridCol>
                <a:gridCol w="2053977">
                  <a:extLst>
                    <a:ext uri="{9D8B030D-6E8A-4147-A177-3AD203B41FA5}">
                      <a16:colId xmlns:a16="http://schemas.microsoft.com/office/drawing/2014/main" val="2034637381"/>
                    </a:ext>
                  </a:extLst>
                </a:gridCol>
                <a:gridCol w="1995520">
                  <a:extLst>
                    <a:ext uri="{9D8B030D-6E8A-4147-A177-3AD203B41FA5}">
                      <a16:colId xmlns:a16="http://schemas.microsoft.com/office/drawing/2014/main" val="879993632"/>
                    </a:ext>
                  </a:extLst>
                </a:gridCol>
                <a:gridCol w="2044539">
                  <a:extLst>
                    <a:ext uri="{9D8B030D-6E8A-4147-A177-3AD203B41FA5}">
                      <a16:colId xmlns:a16="http://schemas.microsoft.com/office/drawing/2014/main" val="3138947160"/>
                    </a:ext>
                  </a:extLst>
                </a:gridCol>
              </a:tblGrid>
              <a:tr h="3080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AAA39E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People Leadership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000000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Operational Excellence</a:t>
                      </a:r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9E9791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Risk Mitigation</a:t>
                      </a:r>
                    </a:p>
                  </a:txBody>
                  <a:tcPr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9E9791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Client Satisfaction</a:t>
                      </a:r>
                    </a:p>
                  </a:txBody>
                  <a:tcPr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7853090"/>
                  </a:ext>
                </a:extLst>
              </a:tr>
              <a:tr h="7775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Leadership, Ethics, and Communication</a:t>
                      </a:r>
                      <a:b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Succeeding as Project Steward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tx2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Site Logistics</a:t>
                      </a:r>
                      <a:br>
                        <a:rPr lang="en-US" sz="10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Coordinating Project Resource Flow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Legal Concepts and Regulations Understanding Construction Law</a:t>
                      </a:r>
                    </a:p>
                  </a:txBody>
                  <a:tcPr marR="274320" marT="91440" marB="0"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Scheduling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Developing and Managing </a:t>
                      </a:r>
                      <a:br>
                        <a:rPr lang="en-US" sz="10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the Project Timeline</a:t>
                      </a:r>
                    </a:p>
                  </a:txBody>
                  <a:tcPr marR="274320" marT="91440" marB="0"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287249"/>
                  </a:ext>
                </a:extLst>
              </a:tr>
              <a:tr h="5368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Human Resources</a:t>
                      </a:r>
                      <a:b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Building a Strong Team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tx2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Work Planning</a:t>
                      </a:r>
                      <a:br>
                        <a:rPr lang="en-US" sz="10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Ensuring Safe and Productive Workflow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Cost Control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Monitoring and Influencing Project Spend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Quality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Delivering Excellence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4197304"/>
                  </a:ext>
                </a:extLst>
              </a:tr>
              <a:tr h="5627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Safety and Health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Protecting People</a:t>
                      </a:r>
                      <a:endParaRPr lang="en-US" sz="1000" b="0" i="0" u="none" strike="noStrike" cap="none" dirty="0">
                        <a:solidFill>
                          <a:srgbClr val="AAA39E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  <a:sym typeface="Arial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chemeClr val="tx2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Resource Management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u="none" strike="noStrike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Optimizing People, Materials, and Equipment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Risk Management and Claims Prevention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Protecting Your Business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Project Closeout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Finishing Strong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6492646"/>
                  </a:ext>
                </a:extLst>
              </a:tr>
              <a:tr h="552207"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kern="1200" dirty="0">
                          <a:solidFill>
                            <a:schemeClr val="tx2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Constructability</a:t>
                      </a:r>
                      <a:endParaRPr lang="en-US" sz="1000" b="0" i="0" kern="120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  <a:p>
                      <a:r>
                        <a:rPr lang="en-US" sz="1000" b="0" i="0" dirty="0">
                          <a:solidFill>
                            <a:srgbClr val="514A47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Integrating Construction Knowledge into Design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Change Management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Minimizing the Impact of Change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000" b="0" i="0" dirty="0">
                        <a:solidFill>
                          <a:srgbClr val="9E9791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8996304"/>
                  </a:ext>
                </a:extLst>
              </a:tr>
              <a:tr h="869889"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kern="1200" dirty="0">
                          <a:solidFill>
                            <a:schemeClr val="tx2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Information Management</a:t>
                      </a:r>
                      <a:r>
                        <a:rPr lang="en-US" sz="1000" b="0" i="0" dirty="0">
                          <a:solidFill>
                            <a:srgbClr val="514A47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 </a:t>
                      </a:r>
                    </a:p>
                    <a:p>
                      <a:r>
                        <a:rPr lang="en-US" sz="1000" b="0" i="0" dirty="0">
                          <a:solidFill>
                            <a:srgbClr val="514A47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Delivering Accurate and Timely Information</a:t>
                      </a:r>
                    </a:p>
                    <a:p>
                      <a:endParaRPr lang="en-US" sz="10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  <a:p>
                      <a:endParaRPr lang="en-US" sz="10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Contracts and Procurement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Understanding and Implementing Project Agreements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000" b="0" i="0" dirty="0">
                        <a:solidFill>
                          <a:srgbClr val="9E9791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5484292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273D14-EB6D-0589-A048-BCCE42DE2D14}"/>
              </a:ext>
            </a:extLst>
          </p:cNvPr>
          <p:cNvCxnSpPr>
            <a:cxnSpLocks/>
          </p:cNvCxnSpPr>
          <p:nvPr userDrawn="1"/>
        </p:nvCxnSpPr>
        <p:spPr>
          <a:xfrm flipV="1">
            <a:off x="2410932" y="1267459"/>
            <a:ext cx="0" cy="365760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EBB2F9-88E2-646D-DA01-914D51D454CC}"/>
              </a:ext>
            </a:extLst>
          </p:cNvPr>
          <p:cNvCxnSpPr>
            <a:cxnSpLocks/>
          </p:cNvCxnSpPr>
          <p:nvPr userDrawn="1"/>
        </p:nvCxnSpPr>
        <p:spPr>
          <a:xfrm flipV="1">
            <a:off x="4468886" y="1256179"/>
            <a:ext cx="0" cy="365760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21837E-770A-E3A0-FAE0-E0FC2885BCC8}"/>
              </a:ext>
            </a:extLst>
          </p:cNvPr>
          <p:cNvCxnSpPr>
            <a:cxnSpLocks/>
          </p:cNvCxnSpPr>
          <p:nvPr userDrawn="1"/>
        </p:nvCxnSpPr>
        <p:spPr>
          <a:xfrm>
            <a:off x="349149" y="1662613"/>
            <a:ext cx="8229600" cy="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0356EFA-A54E-C7CC-B5ED-717CE1174B94}"/>
              </a:ext>
            </a:extLst>
          </p:cNvPr>
          <p:cNvSpPr/>
          <p:nvPr userDrawn="1"/>
        </p:nvSpPr>
        <p:spPr>
          <a:xfrm>
            <a:off x="2410570" y="1197864"/>
            <a:ext cx="2044693" cy="81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2"/>
              </a:solidFill>
              <a:latin typeface="Poppins Light" pitchFamily="2" charset="77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1EF800D-7039-2D69-81D9-9106B9516BE5}"/>
              </a:ext>
            </a:extLst>
          </p:cNvPr>
          <p:cNvCxnSpPr>
            <a:cxnSpLocks/>
          </p:cNvCxnSpPr>
          <p:nvPr userDrawn="1"/>
        </p:nvCxnSpPr>
        <p:spPr>
          <a:xfrm flipV="1">
            <a:off x="6493408" y="1280159"/>
            <a:ext cx="0" cy="365760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59585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ption 2" preserve="1" userDrawn="1">
  <p:cSld name="1_Cover option 2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36;p42">
            <a:extLst>
              <a:ext uri="{FF2B5EF4-FFF2-40B4-BE49-F238E27FC236}">
                <a16:creationId xmlns:a16="http://schemas.microsoft.com/office/drawing/2014/main" id="{A6927CC2-393E-A27E-D6AE-EF39CA04B0C9}"/>
              </a:ext>
            </a:extLst>
          </p:cNvPr>
          <p:cNvSpPr txBox="1">
            <a:spLocks/>
          </p:cNvSpPr>
          <p:nvPr userDrawn="1"/>
        </p:nvSpPr>
        <p:spPr>
          <a:xfrm>
            <a:off x="349149" y="228139"/>
            <a:ext cx="8460743" cy="84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16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Courses address critical topics in the </a:t>
            </a:r>
            <a:r>
              <a:rPr lang="en-US" sz="1600" b="0" i="0" dirty="0">
                <a:solidFill>
                  <a:srgbClr val="8EB8D0"/>
                </a:solidFill>
                <a:latin typeface="Poppins Light" pitchFamily="2" charset="77"/>
                <a:cs typeface="Poppins Light" pitchFamily="2" charset="77"/>
              </a:rPr>
              <a:t>business of construction </a:t>
            </a:r>
            <a:r>
              <a:rPr lang="en-US" sz="16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to accelerate competency development, reduce project risk, and increase project profitability.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A551FF-2516-8206-F468-D56B12FE96AD}"/>
              </a:ext>
            </a:extLst>
          </p:cNvPr>
          <p:cNvSpPr/>
          <p:nvPr userDrawn="1"/>
        </p:nvSpPr>
        <p:spPr>
          <a:xfrm>
            <a:off x="4480560" y="1271016"/>
            <a:ext cx="2054853" cy="366674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4DF15E2-958A-494A-865D-04C9B997060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753059230"/>
              </p:ext>
            </p:extLst>
          </p:nvPr>
        </p:nvGraphicFramePr>
        <p:xfrm>
          <a:off x="365760" y="1325880"/>
          <a:ext cx="8166639" cy="3615485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072603">
                  <a:extLst>
                    <a:ext uri="{9D8B030D-6E8A-4147-A177-3AD203B41FA5}">
                      <a16:colId xmlns:a16="http://schemas.microsoft.com/office/drawing/2014/main" val="2658378121"/>
                    </a:ext>
                  </a:extLst>
                </a:gridCol>
                <a:gridCol w="2053977">
                  <a:extLst>
                    <a:ext uri="{9D8B030D-6E8A-4147-A177-3AD203B41FA5}">
                      <a16:colId xmlns:a16="http://schemas.microsoft.com/office/drawing/2014/main" val="2034637381"/>
                    </a:ext>
                  </a:extLst>
                </a:gridCol>
                <a:gridCol w="1995520">
                  <a:extLst>
                    <a:ext uri="{9D8B030D-6E8A-4147-A177-3AD203B41FA5}">
                      <a16:colId xmlns:a16="http://schemas.microsoft.com/office/drawing/2014/main" val="879993632"/>
                    </a:ext>
                  </a:extLst>
                </a:gridCol>
                <a:gridCol w="2044539">
                  <a:extLst>
                    <a:ext uri="{9D8B030D-6E8A-4147-A177-3AD203B41FA5}">
                      <a16:colId xmlns:a16="http://schemas.microsoft.com/office/drawing/2014/main" val="3138947160"/>
                    </a:ext>
                  </a:extLst>
                </a:gridCol>
              </a:tblGrid>
              <a:tr h="3080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AAA39E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People Leadership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AAA39E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Operational Excellence</a:t>
                      </a:r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172535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Risk Mitigation</a:t>
                      </a:r>
                    </a:p>
                  </a:txBody>
                  <a:tcPr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9E9791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Client Satisfaction</a:t>
                      </a:r>
                    </a:p>
                  </a:txBody>
                  <a:tcPr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7853090"/>
                  </a:ext>
                </a:extLst>
              </a:tr>
              <a:tr h="7775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Leadership, Ethics, and Communication</a:t>
                      </a:r>
                      <a:b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Succeeding as Project Steward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Site Logistics</a:t>
                      </a:r>
                      <a:b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Coordinating Project Resource Flow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chemeClr val="tx2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Legal Concepts and Regulations</a:t>
                      </a: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 </a:t>
                      </a:r>
                      <a:r>
                        <a:rPr lang="en-US" sz="1000" b="0" i="0" u="none" strike="noStrike" kern="1200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Understanding Construction Law</a:t>
                      </a:r>
                    </a:p>
                  </a:txBody>
                  <a:tcPr marR="274320" marT="91440" marB="0"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Scheduling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Developing and Managing </a:t>
                      </a:r>
                      <a:br>
                        <a:rPr lang="en-US" sz="10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the Project Timeline</a:t>
                      </a:r>
                    </a:p>
                  </a:txBody>
                  <a:tcPr marR="274320" marT="91440" marB="0"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287249"/>
                  </a:ext>
                </a:extLst>
              </a:tr>
              <a:tr h="5368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Human Resources</a:t>
                      </a:r>
                      <a:b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Building a Strong Team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Work Planning</a:t>
                      </a:r>
                      <a:b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Ensuring Safe and Productive Workflow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chemeClr val="tx2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Cost Control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kern="1200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Monitoring and Influencing Project Spend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Quality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Delivering Excellence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4197304"/>
                  </a:ext>
                </a:extLst>
              </a:tr>
              <a:tr h="5627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Safety and Health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Protecting People</a:t>
                      </a:r>
                      <a:endParaRPr lang="en-US" sz="1000" b="0" i="0" u="none" strike="noStrike" cap="none" dirty="0">
                        <a:solidFill>
                          <a:srgbClr val="AAA39E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  <a:sym typeface="Arial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Resource Management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u="none" strike="noStrike" cap="none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Optimizing People, Materials, and Equipment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chemeClr val="tx2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Risk Management and Claims Prevention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kern="1200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Protecting Your Business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Project Closeout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Finishing Strong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6492646"/>
                  </a:ext>
                </a:extLst>
              </a:tr>
              <a:tr h="479321"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kern="120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Constructability</a:t>
                      </a:r>
                    </a:p>
                    <a:p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Integrating Construction Knowledge into Design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chemeClr val="tx2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Change Management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u="none" strike="noStrike" kern="1200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Minimizing the Impact of Change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000" b="0" i="0" dirty="0">
                        <a:solidFill>
                          <a:srgbClr val="9E9791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8996304"/>
                  </a:ext>
                </a:extLst>
              </a:tr>
              <a:tr h="869889"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kern="120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Information Management</a:t>
                      </a: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 </a:t>
                      </a:r>
                    </a:p>
                    <a:p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Delivering Accurate and Timely Information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chemeClr val="tx2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Contracts and Procurement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kern="1200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Understanding and Implementing Project Agreements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000" b="0" i="0" dirty="0">
                        <a:solidFill>
                          <a:srgbClr val="9E9791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5484292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273D14-EB6D-0589-A048-BCCE42DE2D14}"/>
              </a:ext>
            </a:extLst>
          </p:cNvPr>
          <p:cNvCxnSpPr>
            <a:cxnSpLocks/>
          </p:cNvCxnSpPr>
          <p:nvPr userDrawn="1"/>
        </p:nvCxnSpPr>
        <p:spPr>
          <a:xfrm flipV="1">
            <a:off x="2404004" y="1267459"/>
            <a:ext cx="0" cy="365760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EBB2F9-88E2-646D-DA01-914D51D454CC}"/>
              </a:ext>
            </a:extLst>
          </p:cNvPr>
          <p:cNvCxnSpPr>
            <a:cxnSpLocks/>
          </p:cNvCxnSpPr>
          <p:nvPr userDrawn="1"/>
        </p:nvCxnSpPr>
        <p:spPr>
          <a:xfrm flipV="1">
            <a:off x="4480105" y="1267459"/>
            <a:ext cx="0" cy="365760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21837E-770A-E3A0-FAE0-E0FC2885BCC8}"/>
              </a:ext>
            </a:extLst>
          </p:cNvPr>
          <p:cNvCxnSpPr>
            <a:cxnSpLocks/>
          </p:cNvCxnSpPr>
          <p:nvPr userDrawn="1"/>
        </p:nvCxnSpPr>
        <p:spPr>
          <a:xfrm>
            <a:off x="349149" y="1662613"/>
            <a:ext cx="8229600" cy="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0356EFA-A54E-C7CC-B5ED-717CE1174B94}"/>
              </a:ext>
            </a:extLst>
          </p:cNvPr>
          <p:cNvSpPr/>
          <p:nvPr userDrawn="1"/>
        </p:nvSpPr>
        <p:spPr>
          <a:xfrm>
            <a:off x="4480560" y="1197864"/>
            <a:ext cx="2044693" cy="81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2"/>
              </a:solidFill>
              <a:latin typeface="Poppins Light" pitchFamily="2" charset="77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1EF800D-7039-2D69-81D9-9106B9516BE5}"/>
              </a:ext>
            </a:extLst>
          </p:cNvPr>
          <p:cNvCxnSpPr>
            <a:cxnSpLocks/>
          </p:cNvCxnSpPr>
          <p:nvPr userDrawn="1"/>
        </p:nvCxnSpPr>
        <p:spPr>
          <a:xfrm flipV="1">
            <a:off x="6528717" y="1280159"/>
            <a:ext cx="0" cy="365760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7894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ption 2" preserve="1" userDrawn="1">
  <p:cSld name="1_Cover option 2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36;p42">
            <a:extLst>
              <a:ext uri="{FF2B5EF4-FFF2-40B4-BE49-F238E27FC236}">
                <a16:creationId xmlns:a16="http://schemas.microsoft.com/office/drawing/2014/main" id="{A6927CC2-393E-A27E-D6AE-EF39CA04B0C9}"/>
              </a:ext>
            </a:extLst>
          </p:cNvPr>
          <p:cNvSpPr txBox="1">
            <a:spLocks/>
          </p:cNvSpPr>
          <p:nvPr userDrawn="1"/>
        </p:nvSpPr>
        <p:spPr>
          <a:xfrm>
            <a:off x="349149" y="228139"/>
            <a:ext cx="8460743" cy="84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16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Courses address critical topics in the </a:t>
            </a:r>
            <a:r>
              <a:rPr lang="en-US" sz="1600" b="0" i="0" dirty="0">
                <a:solidFill>
                  <a:srgbClr val="8EB8D0"/>
                </a:solidFill>
                <a:latin typeface="Poppins Light" pitchFamily="2" charset="77"/>
                <a:cs typeface="Poppins Light" pitchFamily="2" charset="77"/>
              </a:rPr>
              <a:t>business of construction </a:t>
            </a:r>
            <a:r>
              <a:rPr lang="en-US" sz="16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to accelerate competency development, reduce project risk, and increase project profitability.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A551FF-2516-8206-F468-D56B12FE96AD}"/>
              </a:ext>
            </a:extLst>
          </p:cNvPr>
          <p:cNvSpPr/>
          <p:nvPr userDrawn="1"/>
        </p:nvSpPr>
        <p:spPr>
          <a:xfrm>
            <a:off x="6537959" y="1271016"/>
            <a:ext cx="2057400" cy="366674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4DF15E2-958A-494A-865D-04C9B997060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707765508"/>
              </p:ext>
            </p:extLst>
          </p:nvPr>
        </p:nvGraphicFramePr>
        <p:xfrm>
          <a:off x="365760" y="1325880"/>
          <a:ext cx="8166639" cy="3615485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072603">
                  <a:extLst>
                    <a:ext uri="{9D8B030D-6E8A-4147-A177-3AD203B41FA5}">
                      <a16:colId xmlns:a16="http://schemas.microsoft.com/office/drawing/2014/main" val="2658378121"/>
                    </a:ext>
                  </a:extLst>
                </a:gridCol>
                <a:gridCol w="2053977">
                  <a:extLst>
                    <a:ext uri="{9D8B030D-6E8A-4147-A177-3AD203B41FA5}">
                      <a16:colId xmlns:a16="http://schemas.microsoft.com/office/drawing/2014/main" val="2034637381"/>
                    </a:ext>
                  </a:extLst>
                </a:gridCol>
                <a:gridCol w="1995520">
                  <a:extLst>
                    <a:ext uri="{9D8B030D-6E8A-4147-A177-3AD203B41FA5}">
                      <a16:colId xmlns:a16="http://schemas.microsoft.com/office/drawing/2014/main" val="879993632"/>
                    </a:ext>
                  </a:extLst>
                </a:gridCol>
                <a:gridCol w="2044539">
                  <a:extLst>
                    <a:ext uri="{9D8B030D-6E8A-4147-A177-3AD203B41FA5}">
                      <a16:colId xmlns:a16="http://schemas.microsoft.com/office/drawing/2014/main" val="3138947160"/>
                    </a:ext>
                  </a:extLst>
                </a:gridCol>
              </a:tblGrid>
              <a:tr h="3080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AAA39E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People Leadership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AAA39E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Operational Excellence</a:t>
                      </a:r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AAA39E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Risk Mitigation</a:t>
                      </a:r>
                    </a:p>
                  </a:txBody>
                  <a:tcPr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rgbClr val="172535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Client Satisfaction</a:t>
                      </a:r>
                    </a:p>
                  </a:txBody>
                  <a:tcPr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7853090"/>
                  </a:ext>
                </a:extLst>
              </a:tr>
              <a:tr h="7775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Leadership, Ethics, and Communication</a:t>
                      </a:r>
                      <a:b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Succeeding as Project Steward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Site Logistics</a:t>
                      </a:r>
                      <a:b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Coordinating Project Resource Flow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Legal Concepts and Regulations Understanding Construction Law</a:t>
                      </a:r>
                    </a:p>
                  </a:txBody>
                  <a:tcPr marR="274320" marT="91440" marB="0"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chemeClr val="tx2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Scheduling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kern="1200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Developing and Managing </a:t>
                      </a:r>
                      <a:br>
                        <a:rPr lang="en-US" sz="1000" b="0" i="0" u="none" strike="noStrike" kern="1200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</a:br>
                      <a:r>
                        <a:rPr lang="en-US" sz="1000" b="0" i="0" u="none" strike="noStrike" kern="1200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the Project Timeline</a:t>
                      </a:r>
                    </a:p>
                  </a:txBody>
                  <a:tcPr marR="274320" marT="91440" marB="0"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287249"/>
                  </a:ext>
                </a:extLst>
              </a:tr>
              <a:tr h="5368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Human Resources</a:t>
                      </a:r>
                      <a:b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Building a Strong Team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Work Planning</a:t>
                      </a:r>
                      <a:b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Ensuring Safe and Productive Workflow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Cost Control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Monitoring and Influencing Project Spend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chemeClr val="tx2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Quality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kern="1200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Delivering Excellence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4197304"/>
                  </a:ext>
                </a:extLst>
              </a:tr>
              <a:tr h="5627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Safety and Health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Protecting People</a:t>
                      </a:r>
                      <a:endParaRPr lang="en-US" sz="1000" b="0" i="0" u="none" strike="noStrike" cap="none" dirty="0">
                        <a:solidFill>
                          <a:srgbClr val="AAA39E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  <a:sym typeface="Arial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Resource Management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u="none" strike="noStrike" cap="none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Optimizing People, Materials, and Equipment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Risk Management and Claims Prevention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Protecting Your Business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chemeClr val="tx2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Project Closeout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kern="1200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Finishing Strong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6492646"/>
                  </a:ext>
                </a:extLst>
              </a:tr>
              <a:tr h="538955"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kern="120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Constructability</a:t>
                      </a:r>
                    </a:p>
                    <a:p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Integrating Construction Knowledge into Design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Change Management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Minimizing the Impact of Change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000" b="0" i="0" dirty="0">
                        <a:solidFill>
                          <a:srgbClr val="9E9791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8996304"/>
                  </a:ext>
                </a:extLst>
              </a:tr>
              <a:tr h="869889">
                <a:tc>
                  <a:txBody>
                    <a:bodyPr/>
                    <a:lstStyle/>
                    <a:p>
                      <a:endParaRPr lang="en-US" sz="10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kern="120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Information Management</a:t>
                      </a:r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 </a:t>
                      </a:r>
                    </a:p>
                    <a:p>
                      <a:r>
                        <a:rPr lang="en-US" sz="1000" b="0" i="0" dirty="0">
                          <a:solidFill>
                            <a:srgbClr val="AAA39E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Delivering Accurate and Timely Information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Contracts and Procurement</a:t>
                      </a:r>
                      <a:br>
                        <a:rPr lang="en-US" sz="10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0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Understanding and Implementing Project Agreements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000" b="0" i="0" dirty="0">
                        <a:solidFill>
                          <a:srgbClr val="9E9791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5484292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273D14-EB6D-0589-A048-BCCE42DE2D14}"/>
              </a:ext>
            </a:extLst>
          </p:cNvPr>
          <p:cNvCxnSpPr>
            <a:cxnSpLocks/>
          </p:cNvCxnSpPr>
          <p:nvPr userDrawn="1"/>
        </p:nvCxnSpPr>
        <p:spPr>
          <a:xfrm flipV="1">
            <a:off x="2404004" y="1267459"/>
            <a:ext cx="0" cy="365760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EBB2F9-88E2-646D-DA01-914D51D454CC}"/>
              </a:ext>
            </a:extLst>
          </p:cNvPr>
          <p:cNvCxnSpPr>
            <a:cxnSpLocks/>
          </p:cNvCxnSpPr>
          <p:nvPr userDrawn="1"/>
        </p:nvCxnSpPr>
        <p:spPr>
          <a:xfrm flipV="1">
            <a:off x="4473177" y="1267459"/>
            <a:ext cx="0" cy="365760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21837E-770A-E3A0-FAE0-E0FC2885BCC8}"/>
              </a:ext>
            </a:extLst>
          </p:cNvPr>
          <p:cNvCxnSpPr>
            <a:cxnSpLocks/>
          </p:cNvCxnSpPr>
          <p:nvPr userDrawn="1"/>
        </p:nvCxnSpPr>
        <p:spPr>
          <a:xfrm>
            <a:off x="349149" y="1662613"/>
            <a:ext cx="8229600" cy="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0356EFA-A54E-C7CC-B5ED-717CE1174B94}"/>
              </a:ext>
            </a:extLst>
          </p:cNvPr>
          <p:cNvSpPr/>
          <p:nvPr userDrawn="1"/>
        </p:nvSpPr>
        <p:spPr>
          <a:xfrm>
            <a:off x="6534056" y="1199085"/>
            <a:ext cx="2044693" cy="81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2"/>
              </a:solidFill>
              <a:latin typeface="Poppins Light" pitchFamily="2" charset="77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1EF800D-7039-2D69-81D9-9106B9516BE5}"/>
              </a:ext>
            </a:extLst>
          </p:cNvPr>
          <p:cNvCxnSpPr>
            <a:cxnSpLocks/>
          </p:cNvCxnSpPr>
          <p:nvPr userDrawn="1"/>
        </p:nvCxnSpPr>
        <p:spPr>
          <a:xfrm flipV="1">
            <a:off x="6535645" y="1280159"/>
            <a:ext cx="0" cy="365760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7911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ption 2" preserve="1" userDrawn="1">
  <p:cSld name="1_Cover option 2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36;p42">
            <a:extLst>
              <a:ext uri="{FF2B5EF4-FFF2-40B4-BE49-F238E27FC236}">
                <a16:creationId xmlns:a16="http://schemas.microsoft.com/office/drawing/2014/main" id="{A6927CC2-393E-A27E-D6AE-EF39CA04B0C9}"/>
              </a:ext>
            </a:extLst>
          </p:cNvPr>
          <p:cNvSpPr txBox="1">
            <a:spLocks/>
          </p:cNvSpPr>
          <p:nvPr userDrawn="1"/>
        </p:nvSpPr>
        <p:spPr>
          <a:xfrm>
            <a:off x="349149" y="228139"/>
            <a:ext cx="8460743" cy="84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16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Courses cover carefully-selected topics to accelerate competency development thereby reducing project risk and increasing project profitability.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A551FF-2516-8206-F468-D56B12FE96AD}"/>
              </a:ext>
            </a:extLst>
          </p:cNvPr>
          <p:cNvSpPr/>
          <p:nvPr userDrawn="1"/>
        </p:nvSpPr>
        <p:spPr>
          <a:xfrm>
            <a:off x="620203" y="1106635"/>
            <a:ext cx="2586086" cy="35901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4DF15E2-958A-494A-865D-04C9B997060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037757883"/>
              </p:ext>
            </p:extLst>
          </p:nvPr>
        </p:nvGraphicFramePr>
        <p:xfrm>
          <a:off x="702283" y="1248134"/>
          <a:ext cx="8061693" cy="3941086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687231">
                  <a:extLst>
                    <a:ext uri="{9D8B030D-6E8A-4147-A177-3AD203B41FA5}">
                      <a16:colId xmlns:a16="http://schemas.microsoft.com/office/drawing/2014/main" val="2658378121"/>
                    </a:ext>
                  </a:extLst>
                </a:gridCol>
                <a:gridCol w="2687231">
                  <a:extLst>
                    <a:ext uri="{9D8B030D-6E8A-4147-A177-3AD203B41FA5}">
                      <a16:colId xmlns:a16="http://schemas.microsoft.com/office/drawing/2014/main" val="2034637381"/>
                    </a:ext>
                  </a:extLst>
                </a:gridCol>
                <a:gridCol w="2687231">
                  <a:extLst>
                    <a:ext uri="{9D8B030D-6E8A-4147-A177-3AD203B41FA5}">
                      <a16:colId xmlns:a16="http://schemas.microsoft.com/office/drawing/2014/main" val="879993632"/>
                    </a:ext>
                  </a:extLst>
                </a:gridCol>
              </a:tblGrid>
              <a:tr h="5044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Operational Excellence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9E9791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Minimize Risk</a:t>
                      </a:r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9E9791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Client Satisfaction</a:t>
                      </a:r>
                    </a:p>
                  </a:txBody>
                  <a:tcPr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7853090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Leadership, Ethics, and Communication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Succeeding as Project Steward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Contracts and Procurement</a:t>
                      </a:r>
                      <a:b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Understanding and Implementing Project Agreements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100" b="0" i="0" dirty="0">
                        <a:solidFill>
                          <a:srgbClr val="9E9791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Scheduling</a:t>
                      </a:r>
                      <a:b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Developing and Managing </a:t>
                      </a:r>
                      <a:br>
                        <a:rPr lang="en-US" sz="11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the Project Timeline</a:t>
                      </a:r>
                    </a:p>
                  </a:txBody>
                  <a:tcPr marR="274320" marT="91440" marB="0"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287249"/>
                  </a:ext>
                </a:extLst>
              </a:tr>
              <a:tr h="601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Work Planning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Ensuring Safe and Productive Workflow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Cost Control</a:t>
                      </a:r>
                      <a:b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Monitoring and Influencing Project Spend</a:t>
                      </a:r>
                    </a:p>
                    <a:p>
                      <a:endParaRPr lang="en-US" sz="1100" b="0" i="0" u="none" strike="noStrike" cap="none" dirty="0">
                        <a:solidFill>
                          <a:srgbClr val="9E9791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  <a:sym typeface="Arial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Quality</a:t>
                      </a:r>
                      <a:b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Delivering Excellence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4197304"/>
                  </a:ext>
                </a:extLst>
              </a:tr>
              <a:tr h="7696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Site Logistics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Coordinating Project Resource Flow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Risk Management and Claims Prevention</a:t>
                      </a:r>
                      <a:b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Protecting Your Business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100" b="0" i="0" dirty="0">
                        <a:solidFill>
                          <a:srgbClr val="9E9791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Project Closeout</a:t>
                      </a:r>
                      <a:b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Finishing Strong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6492646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Safety and Health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Protecting People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100" b="0" i="0" dirty="0">
                        <a:solidFill>
                          <a:srgbClr val="9E9791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100" b="0" i="0" dirty="0">
                        <a:solidFill>
                          <a:srgbClr val="9E9791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8996304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273D14-EB6D-0589-A048-BCCE42DE2D14}"/>
              </a:ext>
            </a:extLst>
          </p:cNvPr>
          <p:cNvCxnSpPr>
            <a:cxnSpLocks/>
          </p:cNvCxnSpPr>
          <p:nvPr userDrawn="1"/>
        </p:nvCxnSpPr>
        <p:spPr>
          <a:xfrm flipV="1">
            <a:off x="3206289" y="1248134"/>
            <a:ext cx="0" cy="3425466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EBB2F9-88E2-646D-DA01-914D51D454CC}"/>
              </a:ext>
            </a:extLst>
          </p:cNvPr>
          <p:cNvCxnSpPr>
            <a:cxnSpLocks/>
          </p:cNvCxnSpPr>
          <p:nvPr userDrawn="1"/>
        </p:nvCxnSpPr>
        <p:spPr>
          <a:xfrm flipV="1">
            <a:off x="5835189" y="1248134"/>
            <a:ext cx="0" cy="3412766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21837E-770A-E3A0-FAE0-E0FC2885BCC8}"/>
              </a:ext>
            </a:extLst>
          </p:cNvPr>
          <p:cNvCxnSpPr>
            <a:cxnSpLocks/>
          </p:cNvCxnSpPr>
          <p:nvPr userDrawn="1"/>
        </p:nvCxnSpPr>
        <p:spPr>
          <a:xfrm>
            <a:off x="796067" y="1662613"/>
            <a:ext cx="7585933" cy="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0356EFA-A54E-C7CC-B5ED-717CE1174B94}"/>
              </a:ext>
            </a:extLst>
          </p:cNvPr>
          <p:cNvSpPr/>
          <p:nvPr userDrawn="1"/>
        </p:nvSpPr>
        <p:spPr>
          <a:xfrm>
            <a:off x="620203" y="1106635"/>
            <a:ext cx="2586086" cy="701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2"/>
              </a:solidFill>
              <a:latin typeface="Poppins Light" pitchFamily="2" charset="77"/>
            </a:endParaRPr>
          </a:p>
        </p:txBody>
      </p:sp>
      <p:pic>
        <p:nvPicPr>
          <p:cNvPr id="11" name="Google Shape;14;p2">
            <a:extLst>
              <a:ext uri="{FF2B5EF4-FFF2-40B4-BE49-F238E27FC236}">
                <a16:creationId xmlns:a16="http://schemas.microsoft.com/office/drawing/2014/main" id="{9FD2C321-ABE3-64F6-495D-04CCB9249D0A}"/>
              </a:ext>
            </a:extLst>
          </p:cNvPr>
          <p:cNvPicPr preferRelativeResize="0"/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03" y="4668946"/>
            <a:ext cx="1006482" cy="474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16338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preserve="1" userDrawn="1">
  <p:cSld name="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36;p42">
            <a:extLst>
              <a:ext uri="{FF2B5EF4-FFF2-40B4-BE49-F238E27FC236}">
                <a16:creationId xmlns:a16="http://schemas.microsoft.com/office/drawing/2014/main" id="{544C48AA-0575-EF3C-3F0B-4DB1FC0E9E5D}"/>
              </a:ext>
            </a:extLst>
          </p:cNvPr>
          <p:cNvSpPr txBox="1">
            <a:spLocks/>
          </p:cNvSpPr>
          <p:nvPr userDrawn="1"/>
        </p:nvSpPr>
        <p:spPr>
          <a:xfrm>
            <a:off x="349149" y="228139"/>
            <a:ext cx="8460743" cy="84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16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Courses cover carefully-selected topics to accelerate competency development thereby reducing project risk and increasing project profitability.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9C2B3A-5B40-6150-F074-FE7BC7F4FF5E}"/>
              </a:ext>
            </a:extLst>
          </p:cNvPr>
          <p:cNvSpPr/>
          <p:nvPr userDrawn="1"/>
        </p:nvSpPr>
        <p:spPr>
          <a:xfrm>
            <a:off x="3206290" y="1092440"/>
            <a:ext cx="2628900" cy="35901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rgbClr val="96C2DB"/>
              </a:solidFill>
              <a:latin typeface="Poppins Light" pitchFamily="2" charset="77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1A33A3E9-1870-DD45-7EE6-F13DBEC37BC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659335025"/>
              </p:ext>
            </p:extLst>
          </p:nvPr>
        </p:nvGraphicFramePr>
        <p:xfrm>
          <a:off x="702283" y="1248134"/>
          <a:ext cx="8061693" cy="3941086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687231">
                  <a:extLst>
                    <a:ext uri="{9D8B030D-6E8A-4147-A177-3AD203B41FA5}">
                      <a16:colId xmlns:a16="http://schemas.microsoft.com/office/drawing/2014/main" val="2658378121"/>
                    </a:ext>
                  </a:extLst>
                </a:gridCol>
                <a:gridCol w="2687231">
                  <a:extLst>
                    <a:ext uri="{9D8B030D-6E8A-4147-A177-3AD203B41FA5}">
                      <a16:colId xmlns:a16="http://schemas.microsoft.com/office/drawing/2014/main" val="2034637381"/>
                    </a:ext>
                  </a:extLst>
                </a:gridCol>
                <a:gridCol w="2687231">
                  <a:extLst>
                    <a:ext uri="{9D8B030D-6E8A-4147-A177-3AD203B41FA5}">
                      <a16:colId xmlns:a16="http://schemas.microsoft.com/office/drawing/2014/main" val="879993632"/>
                    </a:ext>
                  </a:extLst>
                </a:gridCol>
              </a:tblGrid>
              <a:tr h="5044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Operational Excellence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Minimize Risk</a:t>
                      </a:r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9E9791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Client Satisfaction</a:t>
                      </a:r>
                    </a:p>
                  </a:txBody>
                  <a:tcPr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7853090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Leadership, Ethics, and Communication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Succeeding as Project Steward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Contracts and Procurement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Understanding and Implementing Project Agreements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100" b="0" i="0" dirty="0">
                        <a:solidFill>
                          <a:srgbClr val="000000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Scheduling</a:t>
                      </a:r>
                      <a:b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Developing and Managing </a:t>
                      </a:r>
                      <a:br>
                        <a:rPr lang="en-US" sz="11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the Project Timeline</a:t>
                      </a:r>
                    </a:p>
                  </a:txBody>
                  <a:tcPr marR="274320" marT="91440" marB="0"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287249"/>
                  </a:ext>
                </a:extLst>
              </a:tr>
              <a:tr h="601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Work Planning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Ensuring Safe and Productive Workflow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Cost Control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Monitoring and Influencing Project Spend</a:t>
                      </a:r>
                    </a:p>
                    <a:p>
                      <a:endParaRPr lang="en-US" sz="1100" b="0" i="0" u="none" strike="noStrike" cap="none" dirty="0">
                        <a:solidFill>
                          <a:srgbClr val="000000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  <a:sym typeface="Arial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Quality</a:t>
                      </a:r>
                      <a:b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Delivering Excellence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4197304"/>
                  </a:ext>
                </a:extLst>
              </a:tr>
              <a:tr h="7696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Site Logistics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Coordinating Project Resource Flow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Risk Management and Claims Prevention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Protecting Your Business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100" b="0" i="0" dirty="0">
                        <a:solidFill>
                          <a:srgbClr val="000000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Project Closeout</a:t>
                      </a:r>
                      <a:b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rgbClr val="9E979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Finishing Strong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6492646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Safety and Health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Protecting People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100" b="0" i="0" dirty="0">
                        <a:solidFill>
                          <a:srgbClr val="000000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1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8996304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8F93B97-6142-61E1-B23A-F6998C31B221}"/>
              </a:ext>
            </a:extLst>
          </p:cNvPr>
          <p:cNvCxnSpPr>
            <a:cxnSpLocks/>
          </p:cNvCxnSpPr>
          <p:nvPr userDrawn="1"/>
        </p:nvCxnSpPr>
        <p:spPr>
          <a:xfrm flipV="1">
            <a:off x="3206289" y="1248134"/>
            <a:ext cx="0" cy="3425466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6B34FFF-0CBF-3F29-FFD1-661BDC130F63}"/>
              </a:ext>
            </a:extLst>
          </p:cNvPr>
          <p:cNvCxnSpPr>
            <a:cxnSpLocks/>
          </p:cNvCxnSpPr>
          <p:nvPr userDrawn="1"/>
        </p:nvCxnSpPr>
        <p:spPr>
          <a:xfrm flipV="1">
            <a:off x="5835189" y="1248134"/>
            <a:ext cx="0" cy="3412766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6CFAAE-6E07-6A4F-6A9F-BC9902E2F2D5}"/>
              </a:ext>
            </a:extLst>
          </p:cNvPr>
          <p:cNvCxnSpPr>
            <a:cxnSpLocks/>
          </p:cNvCxnSpPr>
          <p:nvPr userDrawn="1"/>
        </p:nvCxnSpPr>
        <p:spPr>
          <a:xfrm>
            <a:off x="796067" y="1662613"/>
            <a:ext cx="7585933" cy="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107CAE2-C8B3-9114-1CFD-39AAE9FFB8CD}"/>
              </a:ext>
            </a:extLst>
          </p:cNvPr>
          <p:cNvSpPr/>
          <p:nvPr userDrawn="1"/>
        </p:nvSpPr>
        <p:spPr>
          <a:xfrm>
            <a:off x="3206289" y="1089296"/>
            <a:ext cx="2628900" cy="666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2"/>
              </a:solidFill>
              <a:latin typeface="Poppins Light" pitchFamily="2" charset="77"/>
            </a:endParaRPr>
          </a:p>
        </p:txBody>
      </p:sp>
      <p:pic>
        <p:nvPicPr>
          <p:cNvPr id="9" name="Google Shape;14;p2">
            <a:extLst>
              <a:ext uri="{FF2B5EF4-FFF2-40B4-BE49-F238E27FC236}">
                <a16:creationId xmlns:a16="http://schemas.microsoft.com/office/drawing/2014/main" id="{F4E482A4-55A4-7868-9E19-7BC841FA4D19}"/>
              </a:ext>
            </a:extLst>
          </p:cNvPr>
          <p:cNvPicPr preferRelativeResize="0"/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03" y="4668946"/>
            <a:ext cx="1006482" cy="474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9945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preserve="1" userDrawn="1">
  <p:cSld name="1_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36;p42">
            <a:extLst>
              <a:ext uri="{FF2B5EF4-FFF2-40B4-BE49-F238E27FC236}">
                <a16:creationId xmlns:a16="http://schemas.microsoft.com/office/drawing/2014/main" id="{544C48AA-0575-EF3C-3F0B-4DB1FC0E9E5D}"/>
              </a:ext>
            </a:extLst>
          </p:cNvPr>
          <p:cNvSpPr txBox="1">
            <a:spLocks/>
          </p:cNvSpPr>
          <p:nvPr userDrawn="1"/>
        </p:nvSpPr>
        <p:spPr>
          <a:xfrm>
            <a:off x="349149" y="228139"/>
            <a:ext cx="8460743" cy="84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16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Courses cover carefully-selected topics to accelerate competency development thereby reducing project risk and increasing project profitability.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8F93B97-6142-61E1-B23A-F6998C31B221}"/>
              </a:ext>
            </a:extLst>
          </p:cNvPr>
          <p:cNvCxnSpPr>
            <a:cxnSpLocks/>
          </p:cNvCxnSpPr>
          <p:nvPr userDrawn="1"/>
        </p:nvCxnSpPr>
        <p:spPr>
          <a:xfrm flipV="1">
            <a:off x="3206289" y="1248134"/>
            <a:ext cx="0" cy="3425466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08EA807-59AC-DF0D-C969-684518C268D4}"/>
              </a:ext>
            </a:extLst>
          </p:cNvPr>
          <p:cNvSpPr/>
          <p:nvPr userDrawn="1"/>
        </p:nvSpPr>
        <p:spPr>
          <a:xfrm>
            <a:off x="5838958" y="1092440"/>
            <a:ext cx="2628900" cy="35901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rgbClr val="96C2DB"/>
              </a:solidFill>
              <a:latin typeface="Poppins Light" pitchFamily="2" charset="77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6CFAAE-6E07-6A4F-6A9F-BC9902E2F2D5}"/>
              </a:ext>
            </a:extLst>
          </p:cNvPr>
          <p:cNvCxnSpPr>
            <a:cxnSpLocks/>
          </p:cNvCxnSpPr>
          <p:nvPr userDrawn="1"/>
        </p:nvCxnSpPr>
        <p:spPr>
          <a:xfrm>
            <a:off x="796067" y="1662613"/>
            <a:ext cx="7585933" cy="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oogle Shape;14;p2">
            <a:extLst>
              <a:ext uri="{FF2B5EF4-FFF2-40B4-BE49-F238E27FC236}">
                <a16:creationId xmlns:a16="http://schemas.microsoft.com/office/drawing/2014/main" id="{F4E482A4-55A4-7868-9E19-7BC841FA4D19}"/>
              </a:ext>
            </a:extLst>
          </p:cNvPr>
          <p:cNvPicPr preferRelativeResize="0"/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03" y="4668946"/>
            <a:ext cx="1006482" cy="4745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0490B9-E82B-C76F-0584-6F76E1207F20}"/>
              </a:ext>
            </a:extLst>
          </p:cNvPr>
          <p:cNvCxnSpPr>
            <a:cxnSpLocks/>
          </p:cNvCxnSpPr>
          <p:nvPr userDrawn="1"/>
        </p:nvCxnSpPr>
        <p:spPr>
          <a:xfrm flipV="1">
            <a:off x="5838957" y="1248134"/>
            <a:ext cx="0" cy="3425466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B46D1BF-B89B-9222-77D5-C3CC83954BD9}"/>
              </a:ext>
            </a:extLst>
          </p:cNvPr>
          <p:cNvCxnSpPr>
            <a:cxnSpLocks/>
          </p:cNvCxnSpPr>
          <p:nvPr userDrawn="1"/>
        </p:nvCxnSpPr>
        <p:spPr>
          <a:xfrm flipV="1">
            <a:off x="8467857" y="1248134"/>
            <a:ext cx="0" cy="3412766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D4C6A1D2-22EC-08A3-DF89-4F4FB103FB55}"/>
              </a:ext>
            </a:extLst>
          </p:cNvPr>
          <p:cNvSpPr/>
          <p:nvPr userDrawn="1"/>
        </p:nvSpPr>
        <p:spPr>
          <a:xfrm>
            <a:off x="5838957" y="1089296"/>
            <a:ext cx="2628900" cy="666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2"/>
              </a:solidFill>
              <a:latin typeface="Poppins Light" pitchFamily="2" charset="77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1A33A3E9-1870-DD45-7EE6-F13DBEC37BC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048332925"/>
              </p:ext>
            </p:extLst>
          </p:nvPr>
        </p:nvGraphicFramePr>
        <p:xfrm>
          <a:off x="702283" y="1248134"/>
          <a:ext cx="8061693" cy="3941086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687231">
                  <a:extLst>
                    <a:ext uri="{9D8B030D-6E8A-4147-A177-3AD203B41FA5}">
                      <a16:colId xmlns:a16="http://schemas.microsoft.com/office/drawing/2014/main" val="2658378121"/>
                    </a:ext>
                  </a:extLst>
                </a:gridCol>
                <a:gridCol w="2687231">
                  <a:extLst>
                    <a:ext uri="{9D8B030D-6E8A-4147-A177-3AD203B41FA5}">
                      <a16:colId xmlns:a16="http://schemas.microsoft.com/office/drawing/2014/main" val="2034637381"/>
                    </a:ext>
                  </a:extLst>
                </a:gridCol>
                <a:gridCol w="2687231">
                  <a:extLst>
                    <a:ext uri="{9D8B030D-6E8A-4147-A177-3AD203B41FA5}">
                      <a16:colId xmlns:a16="http://schemas.microsoft.com/office/drawing/2014/main" val="879993632"/>
                    </a:ext>
                  </a:extLst>
                </a:gridCol>
              </a:tblGrid>
              <a:tr h="5044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Operational Excellence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000000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Minimize Risk</a:t>
                      </a:r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  <a:latin typeface="Poppins Light" pitchFamily="2" charset="77"/>
                          <a:ea typeface="Noto Sans" panose="020B0502040504020204" pitchFamily="34" charset="0"/>
                          <a:cs typeface="Poppins Light" pitchFamily="2" charset="77"/>
                        </a:rPr>
                        <a:t>Client Satisfaction</a:t>
                      </a:r>
                    </a:p>
                  </a:txBody>
                  <a:tcPr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7853090"/>
                  </a:ext>
                </a:extLst>
              </a:tr>
              <a:tr h="8509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Leadership, Ethics, and Communication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Succeeding as Project Steward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Contracts and Procurement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Understanding and Implementing Project Agreements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100" b="0" i="0" dirty="0">
                        <a:solidFill>
                          <a:srgbClr val="000000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Scheduling</a:t>
                      </a:r>
                      <a:br>
                        <a:rPr lang="en-US" sz="1100" b="0" i="0" dirty="0">
                          <a:solidFill>
                            <a:schemeClr val="tx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Developing and Managing </a:t>
                      </a:r>
                      <a:b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the Project Timeline</a:t>
                      </a:r>
                    </a:p>
                  </a:txBody>
                  <a:tcPr marR="274320" marT="91440" marB="0">
                    <a:lnL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287249"/>
                  </a:ext>
                </a:extLst>
              </a:tr>
              <a:tr h="6019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Work Planning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Ensuring Safe and Productive Workflow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Cost Control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Monitoring and Influencing Project Spend</a:t>
                      </a:r>
                    </a:p>
                    <a:p>
                      <a:endParaRPr lang="en-US" sz="1100" b="0" i="0" u="none" strike="noStrike" cap="none" dirty="0">
                        <a:solidFill>
                          <a:srgbClr val="000000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  <a:sym typeface="Arial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Quality</a:t>
                      </a:r>
                      <a:br>
                        <a:rPr lang="en-US" sz="1100" b="0" i="0" dirty="0">
                          <a:solidFill>
                            <a:schemeClr val="tx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chemeClr val="tx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Delivering Excellence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4197304"/>
                  </a:ext>
                </a:extLst>
              </a:tr>
              <a:tr h="7696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Site Logistics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u="none" strike="noStrike" cap="none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  <a:sym typeface="Arial"/>
                        </a:rPr>
                        <a:t>Coordinating Project Resource Flow</a:t>
                      </a: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Risk Management and Claims Prevention</a:t>
                      </a:r>
                      <a:b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Protecting Your Business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100" b="0" i="0" dirty="0">
                        <a:solidFill>
                          <a:srgbClr val="000000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Project Closeout</a:t>
                      </a:r>
                      <a:br>
                        <a:rPr lang="en-US" sz="1100" b="0" i="0" dirty="0">
                          <a:solidFill>
                            <a:schemeClr val="tx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</a:br>
                      <a:r>
                        <a:rPr lang="en-US" sz="1100" b="0" i="0" dirty="0">
                          <a:solidFill>
                            <a:schemeClr val="tx1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Finishing Strong</a:t>
                      </a: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6492646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endParaRPr lang="en-US" sz="11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>
                      <a:noFill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tx2"/>
                          </a:solidFill>
                          <a:latin typeface="Poppins SemiBold" pitchFamily="2" charset="77"/>
                          <a:ea typeface="Noto Sans" panose="020B0502040504020204" pitchFamily="34" charset="0"/>
                          <a:cs typeface="Poppins SemiBold" pitchFamily="2" charset="77"/>
                        </a:rPr>
                        <a:t>Safety and Health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rgbClr val="000000"/>
                          </a:solidFill>
                          <a:latin typeface="Poppins" pitchFamily="2" charset="77"/>
                          <a:ea typeface="Noto Sans" panose="020B0502040504020204" pitchFamily="34" charset="0"/>
                          <a:cs typeface="Poppins" pitchFamily="2" charset="77"/>
                        </a:rPr>
                        <a:t>Protecting People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100" b="0" i="0" dirty="0">
                        <a:solidFill>
                          <a:srgbClr val="000000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100" b="0" i="0" dirty="0">
                        <a:solidFill>
                          <a:srgbClr val="514A47"/>
                        </a:solidFill>
                        <a:latin typeface="Poppins" pitchFamily="2" charset="77"/>
                        <a:ea typeface="Noto Sans" panose="020B0502040504020204" pitchFamily="34" charset="0"/>
                        <a:cs typeface="Poppins" pitchFamily="2" charset="77"/>
                      </a:endParaRPr>
                    </a:p>
                  </a:txBody>
                  <a:tcPr marR="274320" marT="9144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8996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4380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with colore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68C959-63D3-931E-2D65-5874B6663186}"/>
              </a:ext>
            </a:extLst>
          </p:cNvPr>
          <p:cNvSpPr/>
          <p:nvPr userDrawn="1"/>
        </p:nvSpPr>
        <p:spPr>
          <a:xfrm>
            <a:off x="0" y="1"/>
            <a:ext cx="9144000" cy="141972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BC25AB-2EB5-79EC-502B-697FAB9B4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800" b="0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Google Shape;14;p2">
            <a:extLst>
              <a:ext uri="{FF2B5EF4-FFF2-40B4-BE49-F238E27FC236}">
                <a16:creationId xmlns:a16="http://schemas.microsoft.com/office/drawing/2014/main" id="{D7070A4D-DFAA-73D7-A704-FC32B25FD750}"/>
              </a:ext>
            </a:extLst>
          </p:cNvPr>
          <p:cNvPicPr preferRelativeResize="0"/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03" y="4668946"/>
            <a:ext cx="1006482" cy="47455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46ED703-B190-C910-DB3A-C5D23B23A0B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1150" y="1692443"/>
            <a:ext cx="8521700" cy="2798596"/>
          </a:xfrm>
        </p:spPr>
        <p:txBody>
          <a:bodyPr/>
          <a:lstStyle>
            <a:lvl1pPr>
              <a:defRPr b="0" i="0">
                <a:latin typeface="Poppins" pitchFamily="2" charset="77"/>
                <a:cs typeface="Poppins" pitchFamily="2" charset="77"/>
              </a:defRPr>
            </a:lvl1pPr>
            <a:lvl2pPr>
              <a:defRPr b="0" i="0">
                <a:latin typeface="Poppins" pitchFamily="2" charset="77"/>
                <a:cs typeface="Poppins" pitchFamily="2" charset="77"/>
              </a:defRPr>
            </a:lvl2pPr>
            <a:lvl3pPr>
              <a:defRPr b="0" i="0">
                <a:latin typeface="Poppins" pitchFamily="2" charset="77"/>
                <a:cs typeface="Poppins" pitchFamily="2" charset="77"/>
              </a:defRPr>
            </a:lvl3pPr>
            <a:lvl4pPr>
              <a:defRPr b="0" i="0">
                <a:latin typeface="Poppins" pitchFamily="2" charset="77"/>
                <a:cs typeface="Poppins" pitchFamily="2" charset="77"/>
              </a:defRPr>
            </a:lvl4pPr>
            <a:lvl5pPr>
              <a:defRPr b="0" i="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70766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central picture" preserve="1" userDrawn="1">
  <p:cSld name="Vertical central pictur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6F567EC-856B-B2D7-5B9C-24869FA9DBE0}"/>
              </a:ext>
            </a:extLst>
          </p:cNvPr>
          <p:cNvSpPr/>
          <p:nvPr userDrawn="1"/>
        </p:nvSpPr>
        <p:spPr>
          <a:xfrm>
            <a:off x="377684" y="1055266"/>
            <a:ext cx="2111298" cy="172472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252F9F-6681-F583-A28C-3B58EBDF15E5}"/>
              </a:ext>
            </a:extLst>
          </p:cNvPr>
          <p:cNvSpPr/>
          <p:nvPr userDrawn="1"/>
        </p:nvSpPr>
        <p:spPr>
          <a:xfrm>
            <a:off x="2488982" y="1055266"/>
            <a:ext cx="2111298" cy="17247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440"/>
              </a:lnSpc>
            </a:pPr>
            <a:endParaRPr lang="en-US" sz="1400" b="0" i="0" dirty="0">
              <a:solidFill>
                <a:srgbClr val="172535"/>
              </a:solidFill>
              <a:latin typeface="Poppins Light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F08538-6ADD-4F97-8FFF-773ECA6917EA}"/>
              </a:ext>
            </a:extLst>
          </p:cNvPr>
          <p:cNvSpPr/>
          <p:nvPr userDrawn="1"/>
        </p:nvSpPr>
        <p:spPr>
          <a:xfrm>
            <a:off x="377684" y="2765120"/>
            <a:ext cx="2111298" cy="17247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rgbClr val="7FC2CC"/>
              </a:solidFill>
              <a:latin typeface="Poppins Light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5CE5FB-D9DA-C424-7441-C3A622C67FCE}"/>
              </a:ext>
            </a:extLst>
          </p:cNvPr>
          <p:cNvSpPr/>
          <p:nvPr userDrawn="1"/>
        </p:nvSpPr>
        <p:spPr>
          <a:xfrm>
            <a:off x="2488982" y="2765120"/>
            <a:ext cx="2111298" cy="172472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1DD9CA-90A1-FDC6-4A3D-5CE6F30C2DD5}"/>
              </a:ext>
            </a:extLst>
          </p:cNvPr>
          <p:cNvSpPr/>
          <p:nvPr userDrawn="1"/>
        </p:nvSpPr>
        <p:spPr>
          <a:xfrm>
            <a:off x="4591159" y="1055266"/>
            <a:ext cx="2111298" cy="172472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D88FFC-CA53-B919-0BB3-42DC1990E51D}"/>
              </a:ext>
            </a:extLst>
          </p:cNvPr>
          <p:cNvSpPr/>
          <p:nvPr userDrawn="1"/>
        </p:nvSpPr>
        <p:spPr>
          <a:xfrm>
            <a:off x="4591159" y="2765120"/>
            <a:ext cx="2111298" cy="172472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rgbClr val="E8E7E3"/>
              </a:solidFill>
              <a:latin typeface="Poppins Light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7AFDBF-8BE7-B9D3-58A7-D9B30F5FED8F}"/>
              </a:ext>
            </a:extLst>
          </p:cNvPr>
          <p:cNvSpPr/>
          <p:nvPr userDrawn="1"/>
        </p:nvSpPr>
        <p:spPr>
          <a:xfrm>
            <a:off x="6702763" y="1055266"/>
            <a:ext cx="2111298" cy="172472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1B612B-BC90-9211-209B-512D3B1B0450}"/>
              </a:ext>
            </a:extLst>
          </p:cNvPr>
          <p:cNvSpPr/>
          <p:nvPr userDrawn="1"/>
        </p:nvSpPr>
        <p:spPr>
          <a:xfrm>
            <a:off x="6702763" y="2765120"/>
            <a:ext cx="2111298" cy="172472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779B085-9E77-EE8A-05B5-08A77A6F228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378" y="1055267"/>
            <a:ext cx="2111298" cy="170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152A73-CF8B-F510-4BEF-C31FC989AB56}"/>
              </a:ext>
            </a:extLst>
          </p:cNvPr>
          <p:cNvSpPr txBox="1"/>
          <p:nvPr userDrawn="1"/>
        </p:nvSpPr>
        <p:spPr>
          <a:xfrm>
            <a:off x="615635" y="3177188"/>
            <a:ext cx="16921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100" b="0" i="0" dirty="0">
                <a:solidFill>
                  <a:srgbClr val="172535"/>
                </a:solidFill>
                <a:latin typeface="Poppins Light" pitchFamily="2" charset="77"/>
                <a:cs typeface="Poppins Light" pitchFamily="2" charset="77"/>
              </a:rPr>
              <a:t>Equipping seasoned professionals with new strategies and knowledge for better results.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69E375-DC88-36DB-7B48-4870E0248921}"/>
              </a:ext>
            </a:extLst>
          </p:cNvPr>
          <p:cNvSpPr txBox="1"/>
          <p:nvPr userDrawn="1"/>
        </p:nvSpPr>
        <p:spPr>
          <a:xfrm>
            <a:off x="2688458" y="1467578"/>
            <a:ext cx="18643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Shortening the learning curve and helping trainees grow into highly effective superintendents more quickly.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D1939F-414F-209E-1E10-8B81E2A68BD6}"/>
              </a:ext>
            </a:extLst>
          </p:cNvPr>
          <p:cNvSpPr txBox="1"/>
          <p:nvPr userDrawn="1"/>
        </p:nvSpPr>
        <p:spPr>
          <a:xfrm>
            <a:off x="4797325" y="3177188"/>
            <a:ext cx="189478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100" b="0" i="0" dirty="0">
                <a:solidFill>
                  <a:srgbClr val="172535"/>
                </a:solidFill>
                <a:latin typeface="Poppins Light" pitchFamily="2" charset="77"/>
                <a:cs typeface="Poppins Light" pitchFamily="2" charset="77"/>
              </a:rPr>
              <a:t>Building strong leaders with exclusive insight on leadership and communication from many top construction executives.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29EC2D-9D07-D584-24C2-B8937BB1059A}"/>
              </a:ext>
            </a:extLst>
          </p:cNvPr>
          <p:cNvSpPr txBox="1"/>
          <p:nvPr userDrawn="1"/>
        </p:nvSpPr>
        <p:spPr>
          <a:xfrm>
            <a:off x="6884153" y="1467577"/>
            <a:ext cx="172920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100" b="0" i="0" dirty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rPr>
              <a:t>Ensuring relevancy and alignment with modern industry trends through input from industry companies.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41761AC-02F8-5CD7-41FB-55F135E8FB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8676" y="2765120"/>
            <a:ext cx="2111298" cy="1724722"/>
          </a:xfrm>
          <a:prstGeom prst="rect">
            <a:avLst/>
          </a:prstGeom>
        </p:spPr>
      </p:pic>
      <p:pic>
        <p:nvPicPr>
          <p:cNvPr id="19" name="Picture 18" descr="A group of men in reflective vests pointing at a projector screen&#10;&#10;Description automatically generated">
            <a:extLst>
              <a:ext uri="{FF2B5EF4-FFF2-40B4-BE49-F238E27FC236}">
                <a16:creationId xmlns:a16="http://schemas.microsoft.com/office/drawing/2014/main" id="{B3755175-AE13-AFF5-1725-69BE09A4E4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2910" y="1055265"/>
            <a:ext cx="2118056" cy="1709854"/>
          </a:xfrm>
          <a:prstGeom prst="rect">
            <a:avLst/>
          </a:prstGeom>
        </p:spPr>
      </p:pic>
      <p:sp>
        <p:nvSpPr>
          <p:cNvPr id="20" name="Google Shape;436;p42">
            <a:extLst>
              <a:ext uri="{FF2B5EF4-FFF2-40B4-BE49-F238E27FC236}">
                <a16:creationId xmlns:a16="http://schemas.microsoft.com/office/drawing/2014/main" id="{83C5438B-A4F8-7672-F7BC-3B46F07FA89E}"/>
              </a:ext>
            </a:extLst>
          </p:cNvPr>
          <p:cNvSpPr txBox="1">
            <a:spLocks/>
          </p:cNvSpPr>
          <p:nvPr userDrawn="1"/>
        </p:nvSpPr>
        <p:spPr>
          <a:xfrm>
            <a:off x="294064" y="228139"/>
            <a:ext cx="8460743" cy="84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24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Key program benefits include:</a:t>
            </a:r>
          </a:p>
        </p:txBody>
      </p:sp>
      <p:pic>
        <p:nvPicPr>
          <p:cNvPr id="21" name="Picture 20" descr="A group of people working on a metal structure&#10;&#10;Description automatically generated">
            <a:extLst>
              <a:ext uri="{FF2B5EF4-FFF2-40B4-BE49-F238E27FC236}">
                <a16:creationId xmlns:a16="http://schemas.microsoft.com/office/drawing/2014/main" id="{E3D49401-B5D4-A8D8-7D46-1694B0E822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2151" y="2758520"/>
            <a:ext cx="2110686" cy="1731322"/>
          </a:xfrm>
          <a:prstGeom prst="rect">
            <a:avLst/>
          </a:prstGeom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1E256CD8-9D8A-004C-73C3-3D0F67F32131}"/>
              </a:ext>
            </a:extLst>
          </p:cNvPr>
          <p:cNvSpPr txBox="1"/>
          <p:nvPr userDrawn="1"/>
        </p:nvSpPr>
        <p:spPr>
          <a:xfrm>
            <a:off x="307442" y="2768811"/>
            <a:ext cx="616386" cy="435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60"/>
              </a:lnSpc>
            </a:pPr>
            <a:r>
              <a:rPr lang="en-US" sz="2000" b="0" i="0" dirty="0">
                <a:solidFill>
                  <a:schemeClr val="tx1"/>
                </a:solidFill>
                <a:latin typeface="Poppins Light" pitchFamily="2" charset="77"/>
                <a:ea typeface="Noto Sans Light" panose="020B0402040504020204" pitchFamily="34" charset="0"/>
                <a:cs typeface="Poppins Light" pitchFamily="2" charset="77"/>
              </a:rPr>
              <a:t>01</a:t>
            </a: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AA377B02-4E11-B3F1-8F9A-51E7B410FCD5}"/>
              </a:ext>
            </a:extLst>
          </p:cNvPr>
          <p:cNvSpPr txBox="1"/>
          <p:nvPr userDrawn="1"/>
        </p:nvSpPr>
        <p:spPr>
          <a:xfrm>
            <a:off x="2451817" y="1051520"/>
            <a:ext cx="616386" cy="435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60"/>
              </a:lnSpc>
            </a:pPr>
            <a:r>
              <a:rPr lang="en-US" sz="2000" b="0" i="0" dirty="0">
                <a:solidFill>
                  <a:schemeClr val="bg1"/>
                </a:solidFill>
                <a:latin typeface="Poppins Light" pitchFamily="2" charset="77"/>
                <a:ea typeface="Noto Sans Light" panose="020B0402040504020204" pitchFamily="34" charset="0"/>
                <a:cs typeface="Poppins Light" pitchFamily="2" charset="77"/>
              </a:rPr>
              <a:t>02</a:t>
            </a:r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AEA0D0CE-195E-3EA6-6A4F-E6C9476A9AB6}"/>
              </a:ext>
            </a:extLst>
          </p:cNvPr>
          <p:cNvSpPr txBox="1"/>
          <p:nvPr userDrawn="1"/>
        </p:nvSpPr>
        <p:spPr>
          <a:xfrm>
            <a:off x="4553457" y="2762310"/>
            <a:ext cx="616386" cy="435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60"/>
              </a:lnSpc>
            </a:pPr>
            <a:r>
              <a:rPr lang="en-US" sz="2000" b="0" i="0" dirty="0">
                <a:solidFill>
                  <a:schemeClr val="tx1"/>
                </a:solidFill>
                <a:latin typeface="Poppins Light" pitchFamily="2" charset="77"/>
                <a:ea typeface="Noto Sans Light" panose="020B0402040504020204" pitchFamily="34" charset="0"/>
                <a:cs typeface="Poppins Light" pitchFamily="2" charset="77"/>
              </a:rPr>
              <a:t>03</a:t>
            </a: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46AAE080-AD6D-FA8B-6664-9590349EE7B6}"/>
              </a:ext>
            </a:extLst>
          </p:cNvPr>
          <p:cNvSpPr txBox="1"/>
          <p:nvPr userDrawn="1"/>
        </p:nvSpPr>
        <p:spPr>
          <a:xfrm>
            <a:off x="6655018" y="1070377"/>
            <a:ext cx="616386" cy="435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60"/>
              </a:lnSpc>
            </a:pPr>
            <a:r>
              <a:rPr lang="en-US" sz="2000" b="0" i="0" dirty="0">
                <a:solidFill>
                  <a:schemeClr val="tx1"/>
                </a:solidFill>
                <a:latin typeface="Poppins Light" pitchFamily="2" charset="77"/>
                <a:ea typeface="Noto Sans Light" panose="020B0402040504020204" pitchFamily="34" charset="0"/>
                <a:cs typeface="Poppins Light" pitchFamily="2" charset="77"/>
              </a:rPr>
              <a:t>04</a:t>
            </a:r>
          </a:p>
        </p:txBody>
      </p:sp>
      <p:pic>
        <p:nvPicPr>
          <p:cNvPr id="26" name="Google Shape;14;p2">
            <a:extLst>
              <a:ext uri="{FF2B5EF4-FFF2-40B4-BE49-F238E27FC236}">
                <a16:creationId xmlns:a16="http://schemas.microsoft.com/office/drawing/2014/main" id="{3730E980-0F26-3424-618F-26BF5025F31F}"/>
              </a:ext>
            </a:extLst>
          </p:cNvPr>
          <p:cNvPicPr preferRelativeResize="0"/>
          <p:nvPr userDrawn="1"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03" y="4668946"/>
            <a:ext cx="1006482" cy="474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8837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quared pictures" preserve="1" userDrawn="1">
  <p:cSld name="Two squared picture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10CB5C-69FA-A170-40B3-CED8C5753C64}"/>
              </a:ext>
            </a:extLst>
          </p:cNvPr>
          <p:cNvSpPr/>
          <p:nvPr userDrawn="1"/>
        </p:nvSpPr>
        <p:spPr>
          <a:xfrm>
            <a:off x="498605" y="1498600"/>
            <a:ext cx="2612920" cy="27166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41D746-86AA-7694-4049-699F2F5C09FB}"/>
              </a:ext>
            </a:extLst>
          </p:cNvPr>
          <p:cNvSpPr txBox="1"/>
          <p:nvPr userDrawn="1"/>
        </p:nvSpPr>
        <p:spPr>
          <a:xfrm>
            <a:off x="557396" y="1790700"/>
            <a:ext cx="249533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chemeClr val="tx1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Full Program</a:t>
            </a:r>
            <a:endParaRPr lang="en-US" sz="2400" b="0" i="0" dirty="0">
              <a:solidFill>
                <a:schemeClr val="tx1"/>
              </a:solidFill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68CFACA-0CFC-56AA-F8EF-0FBC12D46B38}"/>
              </a:ext>
            </a:extLst>
          </p:cNvPr>
          <p:cNvSpPr/>
          <p:nvPr userDrawn="1"/>
        </p:nvSpPr>
        <p:spPr>
          <a:xfrm>
            <a:off x="1030365" y="3962400"/>
            <a:ext cx="1549400" cy="39752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FE34DC-A5A8-49AF-E5BB-04FC89A340C6}"/>
              </a:ext>
            </a:extLst>
          </p:cNvPr>
          <p:cNvSpPr txBox="1"/>
          <p:nvPr userDrawn="1"/>
        </p:nvSpPr>
        <p:spPr>
          <a:xfrm>
            <a:off x="1030365" y="3987800"/>
            <a:ext cx="154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Recommended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809C6BE-42D4-85F1-5D37-2B276159DF00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476335" y="2311254"/>
            <a:ext cx="2576400" cy="1651146"/>
          </a:xfrm>
        </p:spPr>
        <p:txBody>
          <a:bodyPr>
            <a:normAutofit fontScale="40000" lnSpcReduction="20000"/>
          </a:bodyPr>
          <a:lstStyle>
            <a:lvl1pPr>
              <a:defRPr b="0" i="0"/>
            </a:lvl1pPr>
          </a:lstStyle>
          <a:p>
            <a:pPr marL="114300" indent="0" algn="ctr">
              <a:buNone/>
            </a:pPr>
            <a:r>
              <a:rPr lang="en-US" sz="12000" dirty="0">
                <a:solidFill>
                  <a:schemeClr val="tx1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  <a:sym typeface="Arial"/>
              </a:rPr>
              <a:t>$3,475 </a:t>
            </a:r>
          </a:p>
          <a:p>
            <a:pPr marL="114300" indent="0" algn="ctr">
              <a:buNone/>
            </a:pPr>
            <a:endParaRPr lang="en-US" sz="3000" dirty="0">
              <a:solidFill>
                <a:schemeClr val="tx1"/>
              </a:solidFill>
              <a:latin typeface="Poppins" pitchFamily="2" charset="77"/>
              <a:cs typeface="Poppins" pitchFamily="2" charset="77"/>
              <a:sym typeface="Arial"/>
            </a:endParaRPr>
          </a:p>
          <a:p>
            <a:pPr marL="114300" indent="0" algn="ctr">
              <a:buNone/>
            </a:pPr>
            <a:r>
              <a:rPr lang="en-US" sz="30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  <a:sym typeface="Arial"/>
              </a:rPr>
              <a:t>Includes all 16 courses, assessment and one assessment retake</a:t>
            </a:r>
          </a:p>
        </p:txBody>
      </p:sp>
      <p:sp>
        <p:nvSpPr>
          <p:cNvPr id="9" name="Google Shape;436;p42">
            <a:extLst>
              <a:ext uri="{FF2B5EF4-FFF2-40B4-BE49-F238E27FC236}">
                <a16:creationId xmlns:a16="http://schemas.microsoft.com/office/drawing/2014/main" id="{A83D134B-39F6-54E7-7F0D-4656A1073D6F}"/>
              </a:ext>
            </a:extLst>
          </p:cNvPr>
          <p:cNvSpPr txBox="1">
            <a:spLocks/>
          </p:cNvSpPr>
          <p:nvPr userDrawn="1"/>
        </p:nvSpPr>
        <p:spPr>
          <a:xfrm>
            <a:off x="349150" y="228139"/>
            <a:ext cx="8413826" cy="84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16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The full program is recommended for each new participant. </a:t>
            </a:r>
            <a:br>
              <a:rPr lang="en-US" sz="16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</a:br>
            <a:r>
              <a:rPr lang="en-US" sz="1600" b="0" i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The assessment and remediation courses can also be purchased individually.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00D2D9E-E2A0-26BC-B721-5C9B86AA4AC9}"/>
              </a:ext>
            </a:extLst>
          </p:cNvPr>
          <p:cNvCxnSpPr>
            <a:cxnSpLocks/>
          </p:cNvCxnSpPr>
          <p:nvPr userDrawn="1"/>
        </p:nvCxnSpPr>
        <p:spPr>
          <a:xfrm flipV="1">
            <a:off x="450111" y="1219035"/>
            <a:ext cx="8034465" cy="11778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6C542F5-9C6B-C4AE-042A-15782F15A06F}"/>
              </a:ext>
            </a:extLst>
          </p:cNvPr>
          <p:cNvSpPr/>
          <p:nvPr userDrawn="1"/>
        </p:nvSpPr>
        <p:spPr>
          <a:xfrm>
            <a:off x="3324330" y="1790700"/>
            <a:ext cx="2612920" cy="24245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6608AB-3B41-34A1-17C3-338C42163A71}"/>
              </a:ext>
            </a:extLst>
          </p:cNvPr>
          <p:cNvSpPr txBox="1"/>
          <p:nvPr userDrawn="1"/>
        </p:nvSpPr>
        <p:spPr>
          <a:xfrm>
            <a:off x="3646540" y="2491230"/>
            <a:ext cx="19685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0" i="0" dirty="0">
                <a:solidFill>
                  <a:schemeClr val="tx1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  <a:sym typeface="Noto Sans Light"/>
              </a:rPr>
              <a:t>$795 </a:t>
            </a:r>
          </a:p>
          <a:p>
            <a:pPr algn="ctr"/>
            <a:endParaRPr lang="en-US" sz="1200" b="0" i="0" dirty="0">
              <a:solidFill>
                <a:schemeClr val="tx1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US" sz="1200" b="0" i="0" dirty="0">
                <a:solidFill>
                  <a:schemeClr val="tx1"/>
                </a:solidFill>
                <a:effectLst/>
                <a:latin typeface="Poppins" pitchFamily="2" charset="77"/>
                <a:cs typeface="Poppins" pitchFamily="2" charset="77"/>
              </a:rPr>
              <a:t>Includes one assessment retake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B32140-A075-8328-36F1-EBC0135FE9BE}"/>
              </a:ext>
            </a:extLst>
          </p:cNvPr>
          <p:cNvSpPr txBox="1"/>
          <p:nvPr userDrawn="1"/>
        </p:nvSpPr>
        <p:spPr>
          <a:xfrm>
            <a:off x="3383120" y="2067699"/>
            <a:ext cx="24953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0" dirty="0">
                <a:solidFill>
                  <a:schemeClr val="tx1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Assessment Only</a:t>
            </a:r>
            <a:endParaRPr lang="en-US" sz="1800" b="0" i="0" dirty="0">
              <a:solidFill>
                <a:schemeClr val="tx1"/>
              </a:solidFill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97A032-3725-8305-4C12-93356F0639CB}"/>
              </a:ext>
            </a:extLst>
          </p:cNvPr>
          <p:cNvSpPr/>
          <p:nvPr userDrawn="1"/>
        </p:nvSpPr>
        <p:spPr>
          <a:xfrm>
            <a:off x="6150055" y="2055192"/>
            <a:ext cx="2612920" cy="21601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9181CD-3C90-804D-969E-F34F502EDD3F}"/>
              </a:ext>
            </a:extLst>
          </p:cNvPr>
          <p:cNvSpPr txBox="1"/>
          <p:nvPr userDrawn="1"/>
        </p:nvSpPr>
        <p:spPr>
          <a:xfrm>
            <a:off x="6614477" y="2817835"/>
            <a:ext cx="163359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0" i="0" dirty="0">
                <a:solidFill>
                  <a:schemeClr val="tx1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$329 </a:t>
            </a:r>
          </a:p>
          <a:p>
            <a:pPr algn="ctr"/>
            <a:endParaRPr lang="en-US" sz="1200" b="0" i="0" dirty="0">
              <a:solidFill>
                <a:schemeClr val="tx1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algn="ctr"/>
            <a:r>
              <a:rPr lang="en-US" sz="1200" b="0" i="0" dirty="0">
                <a:solidFill>
                  <a:schemeClr val="tx1"/>
                </a:solidFill>
                <a:effectLst/>
                <a:latin typeface="Poppins" pitchFamily="2" charset="77"/>
                <a:cs typeface="Poppins" pitchFamily="2" charset="77"/>
              </a:rPr>
              <a:t>Per course </a:t>
            </a:r>
            <a:endParaRPr lang="en-US" sz="1200" b="0" i="0" dirty="0">
              <a:solidFill>
                <a:schemeClr val="tx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DFFFCE-1D5F-CA5D-DC4C-B2AFD9F54F96}"/>
              </a:ext>
            </a:extLst>
          </p:cNvPr>
          <p:cNvSpPr txBox="1"/>
          <p:nvPr userDrawn="1"/>
        </p:nvSpPr>
        <p:spPr>
          <a:xfrm>
            <a:off x="6208846" y="2320963"/>
            <a:ext cx="24953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0" dirty="0">
                <a:solidFill>
                  <a:schemeClr val="tx1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Remediation Course</a:t>
            </a:r>
            <a:endParaRPr lang="en-US" sz="1800" b="0" i="0" dirty="0">
              <a:solidFill>
                <a:schemeClr val="tx1"/>
              </a:solidFill>
              <a:latin typeface="Poppins Light" pitchFamily="2" charset="77"/>
              <a:cs typeface="Poppins Light" pitchFamily="2" charset="77"/>
            </a:endParaRPr>
          </a:p>
        </p:txBody>
      </p:sp>
      <p:pic>
        <p:nvPicPr>
          <p:cNvPr id="17" name="Google Shape;14;p2">
            <a:extLst>
              <a:ext uri="{FF2B5EF4-FFF2-40B4-BE49-F238E27FC236}">
                <a16:creationId xmlns:a16="http://schemas.microsoft.com/office/drawing/2014/main" id="{30230E07-897B-381E-49BC-01852FDD1921}"/>
              </a:ext>
            </a:extLst>
          </p:cNvPr>
          <p:cNvPicPr preferRelativeResize="0"/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03" y="4668946"/>
            <a:ext cx="1006482" cy="474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59167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text" preserve="1" userDrawn="1">
  <p:cSld name="Two columns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few construction workers shaking hands&#10;&#10;Description automatically generated">
            <a:extLst>
              <a:ext uri="{FF2B5EF4-FFF2-40B4-BE49-F238E27FC236}">
                <a16:creationId xmlns:a16="http://schemas.microsoft.com/office/drawing/2014/main" id="{70ADBB9D-6DCB-7175-5D8A-A63C15E1C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1841" y="0"/>
            <a:ext cx="5982159" cy="51435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C1001-7068-E166-0E0A-F1E24AC56236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161864" y="1541820"/>
            <a:ext cx="2559302" cy="1547161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sz="160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For questions, </a:t>
            </a:r>
            <a:br>
              <a:rPr lang="en-US" sz="160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160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please contact:</a:t>
            </a:r>
          </a:p>
          <a:p>
            <a:endParaRPr lang="en-US" sz="1600" b="1">
              <a:solidFill>
                <a:srgbClr val="000000"/>
              </a:solidFill>
              <a:latin typeface="Poppins" pitchFamily="2" charset="77"/>
              <a:cs typeface="Poppins" pitchFamily="2" charset="77"/>
            </a:endParaRPr>
          </a:p>
          <a:p>
            <a:pPr marL="114300" indent="0">
              <a:buNone/>
            </a:pPr>
            <a:r>
              <a:rPr lang="en-US" sz="1700" b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Tim Sirdevan</a:t>
            </a:r>
          </a:p>
          <a:p>
            <a:pPr marL="114300" indent="0">
              <a:buNone/>
            </a:pPr>
            <a:r>
              <a:rPr lang="en-US" sz="150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Program Manager</a:t>
            </a:r>
          </a:p>
          <a:p>
            <a:pPr marL="114300" indent="0">
              <a:buNone/>
            </a:pPr>
            <a:r>
              <a:rPr lang="en-US" sz="150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tsirdevan@nccer.org</a:t>
            </a:r>
          </a:p>
          <a:p>
            <a:endParaRPr lang="en-US">
              <a:solidFill>
                <a:srgbClr val="00000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473978-257E-4741-B8FE-59031E92F0C4}"/>
              </a:ext>
            </a:extLst>
          </p:cNvPr>
          <p:cNvSpPr txBox="1"/>
          <p:nvPr userDrawn="1"/>
        </p:nvSpPr>
        <p:spPr>
          <a:xfrm>
            <a:off x="161864" y="4571871"/>
            <a:ext cx="2559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>
              <a:buFont typeface="Noto Sans"/>
              <a:buNone/>
            </a:pPr>
            <a:r>
              <a:rPr lang="en-US" sz="1200" b="0" i="0" dirty="0">
                <a:latin typeface="Poppins Light" pitchFamily="2" charset="77"/>
                <a:cs typeface="Poppins Light" pitchFamily="2" charset="77"/>
              </a:rPr>
              <a:t>To learn more about NCCER, scan above or visit nccer.org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24ECD30-5459-79A6-2B93-227DBE761E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997" y="472825"/>
            <a:ext cx="5142965" cy="875561"/>
          </a:xfrm>
        </p:spPr>
        <p:txBody>
          <a:bodyPr/>
          <a:lstStyle/>
          <a:p>
            <a:r>
              <a:rPr lang="en-US" sz="2800" b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Thank you!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F91B8C-9B70-6976-FA0D-339AC7D3F1E3}"/>
              </a:ext>
            </a:extLst>
          </p:cNvPr>
          <p:cNvCxnSpPr>
            <a:cxnSpLocks/>
          </p:cNvCxnSpPr>
          <p:nvPr userDrawn="1"/>
        </p:nvCxnSpPr>
        <p:spPr>
          <a:xfrm>
            <a:off x="374573" y="1286612"/>
            <a:ext cx="2599981" cy="17706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qr code with a red text&#10;&#10;Description automatically generated">
            <a:extLst>
              <a:ext uri="{FF2B5EF4-FFF2-40B4-BE49-F238E27FC236}">
                <a16:creationId xmlns:a16="http://schemas.microsoft.com/office/drawing/2014/main" id="{5F9F89A5-1C0C-BE39-EED2-2407F4D8C8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124" y="3401480"/>
            <a:ext cx="1170391" cy="117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395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ption 1" userDrawn="1">
  <p:cSld name="1_Cover option 1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2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03" y="4668946"/>
            <a:ext cx="1006482" cy="47455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349149" y="1249880"/>
            <a:ext cx="5142965" cy="22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5000" b="0" i="0">
                <a:solidFill>
                  <a:schemeClr val="lt1"/>
                </a:solidFill>
                <a:latin typeface="Poppins Light" pitchFamily="2" charset="77"/>
                <a:ea typeface="Noto Sans"/>
                <a:cs typeface="Poppins Light" pitchFamily="2" charset="77"/>
                <a:sym typeface="Noto Sans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50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50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50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50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50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50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50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50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endParaRPr dirty="0"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349150" y="3704880"/>
            <a:ext cx="4752364" cy="51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200" b="0" i="0">
                <a:solidFill>
                  <a:schemeClr val="lt1"/>
                </a:solidFill>
                <a:latin typeface="Poppins Light" pitchFamily="2" charset="77"/>
                <a:ea typeface="Noto Sans Light"/>
                <a:cs typeface="Poppins Light" pitchFamily="2" charset="77"/>
                <a:sym typeface="Noto Sans Light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67143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top bar" userDrawn="1">
  <p:cSld name="Blank top bar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0"/>
          <p:cNvSpPr/>
          <p:nvPr/>
        </p:nvSpPr>
        <p:spPr>
          <a:xfrm>
            <a:off x="0" y="0"/>
            <a:ext cx="3621300" cy="99000"/>
          </a:xfrm>
          <a:prstGeom prst="rect">
            <a:avLst/>
          </a:prstGeom>
          <a:solidFill>
            <a:srgbClr val="FD6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7" name="Google Shape;185;p17">
            <a:extLst>
              <a:ext uri="{FF2B5EF4-FFF2-40B4-BE49-F238E27FC236}">
                <a16:creationId xmlns:a16="http://schemas.microsoft.com/office/drawing/2014/main" id="{FA5199AC-2BCD-5445-F961-04A37CCD89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1025" y="491476"/>
            <a:ext cx="7404438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9pPr>
          </a:lstStyle>
          <a:p>
            <a:endParaRPr/>
          </a:p>
        </p:txBody>
      </p:sp>
      <p:sp>
        <p:nvSpPr>
          <p:cNvPr id="8" name="Google Shape;178;p16">
            <a:extLst>
              <a:ext uri="{FF2B5EF4-FFF2-40B4-BE49-F238E27FC236}">
                <a16:creationId xmlns:a16="http://schemas.microsoft.com/office/drawing/2014/main" id="{1BE760D0-AF2C-C158-E870-2658337C6E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1025" y="1461882"/>
            <a:ext cx="5960992" cy="29272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3F5E9D"/>
              </a:buClr>
              <a:buSzPct val="100000"/>
              <a:buChar char="●"/>
              <a:defRPr sz="1300" b="0" i="0">
                <a:solidFill>
                  <a:srgbClr val="3F5E9D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  <a:sym typeface="Noto Sans Light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08277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 top bar" userDrawn="1">
  <p:cSld name="Blank dark top bar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725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233" name="Google Shape;233;p22"/>
          <p:cNvSpPr/>
          <p:nvPr/>
        </p:nvSpPr>
        <p:spPr>
          <a:xfrm>
            <a:off x="0" y="0"/>
            <a:ext cx="3621300" cy="99000"/>
          </a:xfrm>
          <a:prstGeom prst="rect">
            <a:avLst/>
          </a:prstGeom>
          <a:solidFill>
            <a:srgbClr val="FD6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2" name="Google Shape;148;p13">
            <a:extLst>
              <a:ext uri="{FF2B5EF4-FFF2-40B4-BE49-F238E27FC236}">
                <a16:creationId xmlns:a16="http://schemas.microsoft.com/office/drawing/2014/main" id="{D6F297A8-EBDC-9345-23BC-04641E6B45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7151" y="566965"/>
            <a:ext cx="7241152" cy="7785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400" b="1">
                <a:solidFill>
                  <a:srgbClr val="DAEDF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3400">
                <a:solidFill>
                  <a:srgbClr val="DAEDF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3400">
                <a:solidFill>
                  <a:srgbClr val="DAEDF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3400">
                <a:solidFill>
                  <a:srgbClr val="DAEDF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3400">
                <a:solidFill>
                  <a:srgbClr val="DAEDF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3400">
                <a:solidFill>
                  <a:srgbClr val="DAEDF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3400">
                <a:solidFill>
                  <a:srgbClr val="DAEDF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3400">
                <a:solidFill>
                  <a:srgbClr val="DAEDF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>
                <a:solidFill>
                  <a:srgbClr val="DAEDF5"/>
                </a:solidFill>
              </a:defRPr>
            </a:lvl9pPr>
          </a:lstStyle>
          <a:p>
            <a:endParaRPr/>
          </a:p>
        </p:txBody>
      </p:sp>
      <p:sp>
        <p:nvSpPr>
          <p:cNvPr id="3" name="Google Shape;158;p14">
            <a:extLst>
              <a:ext uri="{FF2B5EF4-FFF2-40B4-BE49-F238E27FC236}">
                <a16:creationId xmlns:a16="http://schemas.microsoft.com/office/drawing/2014/main" id="{D4781657-3F61-EB35-5989-BABFA9AD78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7151" y="1577161"/>
            <a:ext cx="6098152" cy="3086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A1C5D3"/>
              </a:buClr>
              <a:buSzPct val="100000"/>
              <a:buChar char="●"/>
              <a:defRPr sz="1300" b="0" i="0">
                <a:solidFill>
                  <a:schemeClr val="lt1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  <a:sym typeface="Noto Sans Light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3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300">
                <a:solidFill>
                  <a:schemeClr val="lt1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5214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ption 1" preserve="1" userDrawn="1">
  <p:cSld name="Content - 3 rows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1AE2AC-1FB0-D3A2-7E39-8E27C6563939}"/>
              </a:ext>
            </a:extLst>
          </p:cNvPr>
          <p:cNvSpPr/>
          <p:nvPr userDrawn="1"/>
        </p:nvSpPr>
        <p:spPr>
          <a:xfrm>
            <a:off x="0" y="0"/>
            <a:ext cx="9144000" cy="21130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Poppins Light" pitchFamily="2" charset="77"/>
            </a:endParaRPr>
          </a:p>
        </p:txBody>
      </p:sp>
      <p:pic>
        <p:nvPicPr>
          <p:cNvPr id="13" name="Google Shape;14;p2">
            <a:extLst>
              <a:ext uri="{FF2B5EF4-FFF2-40B4-BE49-F238E27FC236}">
                <a16:creationId xmlns:a16="http://schemas.microsoft.com/office/drawing/2014/main" id="{7628ED1E-3F85-157A-13EE-7A91C711327C}"/>
              </a:ext>
            </a:extLst>
          </p:cNvPr>
          <p:cNvPicPr preferRelativeResize="0"/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03" y="4668946"/>
            <a:ext cx="1006482" cy="474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0894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ption 2" preserve="1" userDrawn="1">
  <p:cSld name="Content - 3 column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273D14-EB6D-0589-A048-BCCE42DE2D14}"/>
              </a:ext>
            </a:extLst>
          </p:cNvPr>
          <p:cNvCxnSpPr>
            <a:cxnSpLocks/>
          </p:cNvCxnSpPr>
          <p:nvPr userDrawn="1"/>
        </p:nvCxnSpPr>
        <p:spPr>
          <a:xfrm flipV="1">
            <a:off x="3206289" y="1248134"/>
            <a:ext cx="0" cy="3425466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EBB2F9-88E2-646D-DA01-914D51D454CC}"/>
              </a:ext>
            </a:extLst>
          </p:cNvPr>
          <p:cNvCxnSpPr>
            <a:cxnSpLocks/>
          </p:cNvCxnSpPr>
          <p:nvPr userDrawn="1"/>
        </p:nvCxnSpPr>
        <p:spPr>
          <a:xfrm flipV="1">
            <a:off x="5835189" y="1248134"/>
            <a:ext cx="0" cy="3412766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21837E-770A-E3A0-FAE0-E0FC2885BCC8}"/>
              </a:ext>
            </a:extLst>
          </p:cNvPr>
          <p:cNvCxnSpPr>
            <a:cxnSpLocks/>
          </p:cNvCxnSpPr>
          <p:nvPr userDrawn="1"/>
        </p:nvCxnSpPr>
        <p:spPr>
          <a:xfrm>
            <a:off x="796067" y="1662613"/>
            <a:ext cx="7585933" cy="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oogle Shape;14;p2">
            <a:extLst>
              <a:ext uri="{FF2B5EF4-FFF2-40B4-BE49-F238E27FC236}">
                <a16:creationId xmlns:a16="http://schemas.microsoft.com/office/drawing/2014/main" id="{9FD2C321-ABE3-64F6-495D-04CCB9249D0A}"/>
              </a:ext>
            </a:extLst>
          </p:cNvPr>
          <p:cNvPicPr preferRelativeResize="0"/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03" y="4668946"/>
            <a:ext cx="1006482" cy="47455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ontent Placeholder 14">
            <a:extLst>
              <a:ext uri="{FF2B5EF4-FFF2-40B4-BE49-F238E27FC236}">
                <a16:creationId xmlns:a16="http://schemas.microsoft.com/office/drawing/2014/main" id="{49721FE2-9C61-0CD7-0BEF-37D7D5D74E3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28554" y="288197"/>
            <a:ext cx="8295243" cy="747097"/>
          </a:xfrm>
        </p:spPr>
        <p:txBody>
          <a:bodyPr>
            <a:normAutofit/>
          </a:bodyPr>
          <a:lstStyle>
            <a:lvl1pPr marL="114300" indent="0">
              <a:buNone/>
              <a:defRPr lang="en-US" sz="1800" b="0" i="0" u="none" strike="noStrike" cap="none" dirty="0">
                <a:solidFill>
                  <a:srgbClr val="000000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  <a:sym typeface="Noto Sans"/>
              </a:defRPr>
            </a:lvl1pPr>
            <a:lvl2pPr marL="596900" indent="0"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054100" indent="0"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511300" indent="0"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1968500" indent="0">
              <a:buNone/>
              <a:defRPr lang="en-US" sz="1800" b="0" i="0" u="none" strike="noStrike" cap="none" dirty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13" name="Content Placeholder 14">
            <a:extLst>
              <a:ext uri="{FF2B5EF4-FFF2-40B4-BE49-F238E27FC236}">
                <a16:creationId xmlns:a16="http://schemas.microsoft.com/office/drawing/2014/main" id="{1ADA247C-584B-ECE9-1248-10E59BA7DB8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81481" y="1186556"/>
            <a:ext cx="2506624" cy="417656"/>
          </a:xfrm>
        </p:spPr>
        <p:txBody>
          <a:bodyPr>
            <a:normAutofit/>
          </a:bodyPr>
          <a:lstStyle>
            <a:lvl1pPr marL="114300" indent="0">
              <a:buNone/>
              <a:defRPr lang="en-US" sz="1600" b="0" i="0" u="none" strike="noStrike" cap="none" dirty="0">
                <a:solidFill>
                  <a:srgbClr val="000000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  <a:sym typeface="Noto Sans"/>
              </a:defRPr>
            </a:lvl1pPr>
            <a:lvl2pPr marL="596900" indent="0"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054100" indent="0"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511300" indent="0"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1968500" indent="0">
              <a:buNone/>
              <a:defRPr lang="en-US" sz="1800" b="0" i="0" u="none" strike="noStrike" cap="none" dirty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C46AA2CD-CE7F-26D7-DE6E-4CF9B1EEAB0C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226383" y="1186556"/>
            <a:ext cx="2506624" cy="417656"/>
          </a:xfrm>
        </p:spPr>
        <p:txBody>
          <a:bodyPr>
            <a:normAutofit/>
          </a:bodyPr>
          <a:lstStyle>
            <a:lvl1pPr marL="114300" indent="0">
              <a:buNone/>
              <a:defRPr lang="en-US" sz="1600" b="0" i="0" u="none" strike="noStrike" cap="none" dirty="0">
                <a:solidFill>
                  <a:srgbClr val="000000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  <a:sym typeface="Noto Sans"/>
              </a:defRPr>
            </a:lvl1pPr>
            <a:lvl2pPr marL="596900" indent="0"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054100" indent="0"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511300" indent="0"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1968500" indent="0">
              <a:buNone/>
              <a:defRPr lang="en-US" sz="1800" b="0" i="0" u="none" strike="noStrike" cap="none" dirty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E7FF0EE-D18B-C808-6359-512E921FA4C5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855283" y="1186556"/>
            <a:ext cx="2506624" cy="417656"/>
          </a:xfrm>
        </p:spPr>
        <p:txBody>
          <a:bodyPr>
            <a:normAutofit/>
          </a:bodyPr>
          <a:lstStyle>
            <a:lvl1pPr marL="114300" indent="0">
              <a:buNone/>
              <a:defRPr lang="en-US" sz="1600" b="0" i="0" u="none" strike="noStrike" cap="none" dirty="0">
                <a:solidFill>
                  <a:srgbClr val="000000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  <a:sym typeface="Noto Sans"/>
              </a:defRPr>
            </a:lvl1pPr>
            <a:lvl2pPr marL="596900" indent="0"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054100" indent="0"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511300" indent="0"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1968500" indent="0">
              <a:buNone/>
              <a:defRPr lang="en-US" sz="1800" b="0" i="0" u="none" strike="noStrike" cap="none" dirty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B33DBE75-4CFE-52F8-2282-CD9568E85132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81481" y="1809862"/>
            <a:ext cx="2506624" cy="2851029"/>
          </a:xfrm>
        </p:spPr>
        <p:txBody>
          <a:bodyPr>
            <a:normAutofit/>
          </a:bodyPr>
          <a:lstStyle>
            <a:lvl1pPr marL="114300" indent="0">
              <a:spcAft>
                <a:spcPts val="1200"/>
              </a:spcAft>
              <a:buNone/>
              <a:defRPr lang="en-US" sz="1100" b="0" i="0" u="none" strike="noStrike" cap="none" dirty="0">
                <a:solidFill>
                  <a:srgbClr val="000000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  <a:sym typeface="Arial"/>
              </a:defRPr>
            </a:lvl1pPr>
            <a:lvl2pPr marL="596900" indent="0"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054100" indent="0"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511300" indent="0"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1968500" indent="0">
              <a:buNone/>
              <a:defRPr lang="en-US" sz="1800" b="0" i="0" u="none" strike="noStrike" cap="none" dirty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0"/>
            <a:r>
              <a:rPr lang="en-US" dirty="0"/>
              <a:t>Click to edit content</a:t>
            </a:r>
          </a:p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FC5123D0-A5A6-F2F1-60F5-6C2114187616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226383" y="1809862"/>
            <a:ext cx="2506624" cy="2851029"/>
          </a:xfrm>
        </p:spPr>
        <p:txBody>
          <a:bodyPr>
            <a:normAutofit/>
          </a:bodyPr>
          <a:lstStyle>
            <a:lvl1pPr marL="114300" indent="0">
              <a:spcAft>
                <a:spcPts val="1200"/>
              </a:spcAft>
              <a:buNone/>
              <a:defRPr lang="en-US" sz="1100" b="0" i="0" u="none" strike="noStrike" cap="none" dirty="0">
                <a:solidFill>
                  <a:srgbClr val="000000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  <a:sym typeface="Arial"/>
              </a:defRPr>
            </a:lvl1pPr>
            <a:lvl2pPr marL="596900" indent="0"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054100" indent="0"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511300" indent="0"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1968500" indent="0">
              <a:buNone/>
              <a:defRPr lang="en-US" sz="1800" b="0" i="0" u="none" strike="noStrike" cap="none" dirty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0"/>
            <a:r>
              <a:rPr lang="en-US" dirty="0"/>
              <a:t>Click to edit content</a:t>
            </a:r>
          </a:p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18" name="Content Placeholder 14">
            <a:extLst>
              <a:ext uri="{FF2B5EF4-FFF2-40B4-BE49-F238E27FC236}">
                <a16:creationId xmlns:a16="http://schemas.microsoft.com/office/drawing/2014/main" id="{0AEF8043-1678-E824-533D-8320D60461CB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875376" y="1809862"/>
            <a:ext cx="2506624" cy="2851029"/>
          </a:xfrm>
        </p:spPr>
        <p:txBody>
          <a:bodyPr>
            <a:normAutofit/>
          </a:bodyPr>
          <a:lstStyle>
            <a:lvl1pPr marL="114300" indent="0">
              <a:spcAft>
                <a:spcPts val="1200"/>
              </a:spcAft>
              <a:buNone/>
              <a:defRPr lang="en-US" sz="1100" b="0" i="0" u="none" strike="noStrike" cap="none" dirty="0">
                <a:solidFill>
                  <a:srgbClr val="000000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  <a:sym typeface="Arial"/>
              </a:defRPr>
            </a:lvl1pPr>
            <a:lvl2pPr marL="596900" indent="0"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054100" indent="0"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511300" indent="0"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1968500" indent="0">
              <a:buNone/>
              <a:defRPr lang="en-US" sz="1800" b="0" i="0" u="none" strike="noStrike" cap="none" dirty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0"/>
            <a:r>
              <a:rPr lang="en-US" dirty="0"/>
              <a:t>Click to edit content</a:t>
            </a:r>
          </a:p>
          <a:p>
            <a:pPr lvl="0"/>
            <a:r>
              <a:rPr lang="en-US" dirty="0"/>
              <a:t>Click to edit content</a:t>
            </a:r>
          </a:p>
        </p:txBody>
      </p:sp>
    </p:spTree>
    <p:extLst>
      <p:ext uri="{BB962C8B-B14F-4D97-AF65-F5344CB8AC3E}">
        <p14:creationId xmlns:p14="http://schemas.microsoft.com/office/powerpoint/2010/main" val="1834654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280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280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280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280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280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280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280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280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280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800"/>
              <a:buFont typeface="Noto Sans"/>
              <a:buChar char="●"/>
              <a:defRPr sz="180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○"/>
              <a:defRPr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■"/>
              <a:defRPr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●"/>
              <a:defRPr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○"/>
              <a:defRPr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■"/>
              <a:defRPr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●"/>
              <a:defRPr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○"/>
              <a:defRPr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■"/>
              <a:defRPr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769" r:id="rId2"/>
    <p:sldLayoutId id="2147483715" r:id="rId3"/>
    <p:sldLayoutId id="2147483712" r:id="rId4"/>
    <p:sldLayoutId id="2147483713" r:id="rId5"/>
    <p:sldLayoutId id="2147483695" r:id="rId6"/>
    <p:sldLayoutId id="2147483714" r:id="rId7"/>
    <p:sldLayoutId id="2147483716" r:id="rId8"/>
    <p:sldLayoutId id="2147483686" r:id="rId9"/>
    <p:sldLayoutId id="2147483683" r:id="rId10"/>
    <p:sldLayoutId id="2147483689" r:id="rId11"/>
    <p:sldLayoutId id="2147483692" r:id="rId12"/>
    <p:sldLayoutId id="2147483694" r:id="rId13"/>
    <p:sldLayoutId id="2147483688" r:id="rId14"/>
    <p:sldLayoutId id="2147483702" r:id="rId15"/>
    <p:sldLayoutId id="2147483773" r:id="rId16"/>
    <p:sldLayoutId id="2147483719" r:id="rId17"/>
    <p:sldLayoutId id="2147483720" r:id="rId18"/>
    <p:sldLayoutId id="2147483698" r:id="rId19"/>
    <p:sldLayoutId id="2147483724" r:id="rId20"/>
    <p:sldLayoutId id="2147483772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Poppins Light" pitchFamily="2" charset="77"/>
          <a:ea typeface="Poppins Light" pitchFamily="2" charset="77"/>
          <a:cs typeface="Poppins Light" pitchFamily="2" charset="77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Poppins Light" pitchFamily="2" charset="77"/>
          <a:ea typeface="Poppins Light" pitchFamily="2" charset="77"/>
          <a:cs typeface="Poppins Light" pitchFamily="2" charset="77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50E8E0-BAE6-739E-85B5-DAA0CBF4E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Example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0AEE3-CEAD-F14A-4BA8-7B0CDD80F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41B7C-AB43-49A6-3EF1-A0A7E3E74F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4F4461AE-2FDD-324A-B8B5-3B1031B0E527}" type="datetimeFigureOut">
              <a:rPr lang="en-US" smtClean="0"/>
              <a:pPr/>
              <a:t>11/1/2023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26C79-7404-3B66-6A45-3C2AE9812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E571E-EB0A-FF93-4E65-5D9CC6A81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A51BA0F6-176D-B346-919C-A092582B995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00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717" r:id="rId2"/>
    <p:sldLayoutId id="2147483684" r:id="rId3"/>
    <p:sldLayoutId id="2147483685" r:id="rId4"/>
    <p:sldLayoutId id="2147483764" r:id="rId5"/>
    <p:sldLayoutId id="2147483765" r:id="rId6"/>
    <p:sldLayoutId id="2147483766" r:id="rId7"/>
    <p:sldLayoutId id="2147483767" r:id="rId8"/>
    <p:sldLayoutId id="2147483718" r:id="rId9"/>
    <p:sldLayoutId id="2147483687" r:id="rId10"/>
    <p:sldLayoutId id="2147483722" r:id="rId11"/>
    <p:sldLayoutId id="2147483690" r:id="rId12"/>
    <p:sldLayoutId id="2147483691" r:id="rId13"/>
    <p:sldLayoutId id="2147483693" r:id="rId14"/>
    <p:sldLayoutId id="2147483723" r:id="rId15"/>
    <p:sldLayoutId id="2147483726" r:id="rId16"/>
    <p:sldLayoutId id="2147483771" r:id="rId17"/>
    <p:sldLayoutId id="2147483774" r:id="rId18"/>
    <p:sldLayoutId id="2147483775" r:id="rId19"/>
    <p:sldLayoutId id="2147483776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50E8E0-BAE6-739E-85B5-DAA0CBF4E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Example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0AEE3-CEAD-F14A-4BA8-7B0CDD80F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41B7C-AB43-49A6-3EF1-A0A7E3E74F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4F4461AE-2FDD-324A-B8B5-3B1031B0E527}" type="datetimeFigureOut">
              <a:rPr lang="en-US" smtClean="0"/>
              <a:pPr/>
              <a:t>11/1/2023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26C79-7404-3B66-6A45-3C2AE9812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E571E-EB0A-FF93-4E65-5D9CC6A81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A51BA0F6-176D-B346-919C-A092582B995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331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50E8E0-BAE6-739E-85B5-DAA0CBF4E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Example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0AEE3-CEAD-F14A-4BA8-7B0CDD80F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41B7C-AB43-49A6-3EF1-A0A7E3E74F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4F4461AE-2FDD-324A-B8B5-3B1031B0E527}" type="datetimeFigureOut">
              <a:rPr lang="en-US" smtClean="0"/>
              <a:pPr/>
              <a:t>11/1/2023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26C79-7404-3B66-6A45-3C2AE9812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E571E-EB0A-FF93-4E65-5D9CC6A81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A51BA0F6-176D-B346-919C-A092582B995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304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4.jpeg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jwilkerson@nccer.org" TargetMode="External"/><Relationship Id="rId2" Type="http://schemas.openxmlformats.org/officeDocument/2006/relationships/hyperlink" Target="mailto:bworsham@nccer.org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21" Type="http://schemas.openxmlformats.org/officeDocument/2006/relationships/image" Target="../media/image36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tiff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E6CD79-D89B-33FE-B0E3-3E4248C37F6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Improving Lives Through Construction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ECA8E-4542-19C4-2444-A3EE3E1ABDD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56939" y="4320728"/>
            <a:ext cx="4190352" cy="549979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300"/>
              </a:spcBef>
            </a:pPr>
            <a:r>
              <a:rPr lang="en-US" sz="12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Boyd Worsham, NCCER President &amp; CEO</a:t>
            </a:r>
          </a:p>
          <a:p>
            <a:pPr>
              <a:spcBef>
                <a:spcPts val="300"/>
              </a:spcBef>
            </a:pPr>
            <a:r>
              <a:rPr lang="en-US" dirty="0"/>
              <a:t>Jennifer Wilkerson, NCCER VP – Innovation &amp; Advancement</a:t>
            </a:r>
            <a:endParaRPr lang="en-US" sz="1200" dirty="0">
              <a:solidFill>
                <a:srgbClr val="000000"/>
              </a:solidFill>
              <a:latin typeface="Poppins" pitchFamily="2" charset="77"/>
              <a:cs typeface="Poppins" pitchFamily="2" charset="77"/>
            </a:endParaRPr>
          </a:p>
          <a:p>
            <a:pPr>
              <a:spcBef>
                <a:spcPts val="300"/>
              </a:spcBef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D77B3E-3847-38DF-B845-6900CDB340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2589" y="23705"/>
            <a:ext cx="1681316" cy="352425"/>
          </a:xfrm>
        </p:spPr>
        <p:txBody>
          <a:bodyPr/>
          <a:lstStyle/>
          <a:p>
            <a:r>
              <a:rPr lang="en-US" dirty="0"/>
              <a:t>October 2023</a:t>
            </a:r>
          </a:p>
        </p:txBody>
      </p:sp>
    </p:spTree>
    <p:extLst>
      <p:ext uri="{BB962C8B-B14F-4D97-AF65-F5344CB8AC3E}">
        <p14:creationId xmlns:p14="http://schemas.microsoft.com/office/powerpoint/2010/main" val="3337428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7DDBBF-7305-4264-7CFA-6EAD576CC282}"/>
              </a:ext>
            </a:extLst>
          </p:cNvPr>
          <p:cNvSpPr txBox="1">
            <a:spLocks/>
          </p:cNvSpPr>
          <p:nvPr/>
        </p:nvSpPr>
        <p:spPr>
          <a:xfrm>
            <a:off x="672860" y="4128697"/>
            <a:ext cx="7679741" cy="357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800"/>
              <a:buFont typeface="Noto Sans"/>
              <a:buChar char="●"/>
              <a:defRPr sz="18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○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■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●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○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■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●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○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■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114300" indent="0">
              <a:buFont typeface="Noto Sans"/>
              <a:buNone/>
            </a:pPr>
            <a:r>
              <a:rPr lang="en-US" sz="1400" dirty="0">
                <a:latin typeface="Poppins Light" pitchFamily="2" charset="77"/>
                <a:cs typeface="Poppins Light" pitchFamily="2" charset="77"/>
              </a:rPr>
              <a:t>-</a:t>
            </a:r>
            <a:r>
              <a:rPr lang="en-US" sz="1400" i="1" dirty="0">
                <a:latin typeface="Poppins Light" pitchFamily="2" charset="77"/>
                <a:cs typeface="Poppins Light" pitchFamily="2" charset="77"/>
              </a:rPr>
              <a:t>Excerpt from FMI 2022 | Trading on Excellence: The Value of Talented Field Leaders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549009-3CB4-C422-7196-F0EA1B246555}"/>
              </a:ext>
            </a:extLst>
          </p:cNvPr>
          <p:cNvSpPr txBox="1">
            <a:spLocks/>
          </p:cNvSpPr>
          <p:nvPr/>
        </p:nvSpPr>
        <p:spPr>
          <a:xfrm>
            <a:off x="672860" y="432127"/>
            <a:ext cx="7392838" cy="3613662"/>
          </a:xfrm>
          <a:prstGeom prst="rect">
            <a:avLst/>
          </a:prstGeom>
          <a:ln w="6350">
            <a:solidFill>
              <a:schemeClr val="accent1"/>
            </a:solidFill>
          </a:ln>
        </p:spPr>
        <p:txBody>
          <a:bodyPr vert="horz" lIns="182880" tIns="91440" rIns="91440" bIns="9144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800" dirty="0">
                <a:latin typeface="Poppins Light" pitchFamily="2" charset="77"/>
                <a:cs typeface="Poppins Light" pitchFamily="2" charset="77"/>
              </a:rPr>
              <a:t>Previous generations of field leaders learned through on-site experience and may not have had formal training. That means that the knowledge passed on to up-and-coming leaders is limited. </a:t>
            </a:r>
            <a:r>
              <a:rPr lang="en-US" sz="1800" b="1" dirty="0">
                <a:solidFill>
                  <a:schemeClr val="accent2"/>
                </a:solidFill>
                <a:latin typeface="Poppins Light" pitchFamily="2" charset="77"/>
                <a:cs typeface="Poppins Light" pitchFamily="2" charset="77"/>
              </a:rPr>
              <a:t>Now, with a shortage of experienced field leaders, people are being asked to lead or make decisions without the experience or supervision they may have had in the past. </a:t>
            </a:r>
            <a:r>
              <a:rPr lang="en-US" sz="1800" dirty="0">
                <a:latin typeface="Poppins Light" pitchFamily="2" charset="77"/>
                <a:cs typeface="Poppins Light" pitchFamily="2" charset="77"/>
              </a:rPr>
              <a:t>As we know, training helps with talent retention as well as the bottom line of a project. </a:t>
            </a:r>
            <a:r>
              <a:rPr lang="en-US" sz="1800" b="1" dirty="0">
                <a:solidFill>
                  <a:schemeClr val="bg2"/>
                </a:solidFill>
                <a:latin typeface="Poppins Light" pitchFamily="2" charset="77"/>
                <a:cs typeface="Poppins Light" pitchFamily="2" charset="77"/>
              </a:rPr>
              <a:t>So, what can be done?</a:t>
            </a:r>
          </a:p>
          <a:p>
            <a:endParaRPr lang="en-US" sz="1800" b="1" dirty="0">
              <a:latin typeface="Poppins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58094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6BBAE-49E4-D5AC-3862-43B613D65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41" y="267947"/>
            <a:ext cx="7846117" cy="14340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The </a:t>
            </a:r>
            <a:r>
              <a:rPr lang="en-US" sz="2000" dirty="0">
                <a:solidFill>
                  <a:schemeClr val="tx1"/>
                </a:solidFill>
                <a:latin typeface="Poppins SemiBold" pitchFamily="2" charset="77"/>
                <a:ea typeface="Noto Sans" panose="020B0502040504020204" pitchFamily="34" charset="0"/>
                <a:cs typeface="Poppins SemiBold" pitchFamily="2" charset="77"/>
              </a:rPr>
              <a:t>Construction Superintendent Certification Program </a:t>
            </a:r>
            <a:r>
              <a:rPr lang="en-US" sz="2000" dirty="0">
                <a:solidFill>
                  <a:schemeClr val="tx1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accelerates competency development that leads to:</a:t>
            </a:r>
            <a:endParaRPr lang="en-US" sz="2000" dirty="0">
              <a:solidFill>
                <a:schemeClr val="accent1"/>
              </a:solidFill>
              <a:latin typeface="Poppins Light" pitchFamily="2" charset="77"/>
              <a:ea typeface="Noto Sans" panose="020B0502040504020204" pitchFamily="34" charset="0"/>
              <a:cs typeface="Poppins Light" pitchFamily="2" charset="77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DB8798BB-321C-168C-4100-1413D95F450A}"/>
              </a:ext>
            </a:extLst>
          </p:cNvPr>
          <p:cNvSpPr txBox="1">
            <a:spLocks/>
          </p:cNvSpPr>
          <p:nvPr/>
        </p:nvSpPr>
        <p:spPr>
          <a:xfrm>
            <a:off x="576962" y="545106"/>
            <a:ext cx="8293906" cy="606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tabLst>
                <a:tab pos="685800" algn="l"/>
              </a:tabLst>
            </a:pPr>
            <a:endParaRPr lang="en-US" sz="4000" kern="100" dirty="0">
              <a:solidFill>
                <a:schemeClr val="tx1"/>
              </a:solidFill>
              <a:effectLst/>
              <a:latin typeface="Poppins Light" pitchFamily="2" charset="77"/>
              <a:ea typeface="Noto Sans" panose="020B0502040504020204" pitchFamily="34" charset="0"/>
              <a:cs typeface="Poppins Light" pitchFamily="2" charset="77"/>
            </a:endParaRPr>
          </a:p>
          <a:p>
            <a:pPr marL="0" marR="0" lv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tabLst>
                <a:tab pos="685800" algn="l"/>
              </a:tabLst>
            </a:pPr>
            <a:endParaRPr lang="en-US" sz="4000" kern="100" dirty="0">
              <a:solidFill>
                <a:schemeClr val="tx1"/>
              </a:solidFill>
              <a:effectLst/>
              <a:latin typeface="Poppins Light" pitchFamily="2" charset="77"/>
              <a:ea typeface="Noto Sans" panose="020B0502040504020204" pitchFamily="34" charset="0"/>
              <a:cs typeface="Poppins Ligh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9B28C8-0050-D71E-C0B9-7D35CA45A00B}"/>
              </a:ext>
            </a:extLst>
          </p:cNvPr>
          <p:cNvSpPr txBox="1"/>
          <p:nvPr/>
        </p:nvSpPr>
        <p:spPr>
          <a:xfrm>
            <a:off x="4361780" y="1695161"/>
            <a:ext cx="46108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Increased Project Profitability</a:t>
            </a:r>
            <a:endParaRPr lang="en-US" sz="1800" dirty="0">
              <a:solidFill>
                <a:schemeClr val="tx1"/>
              </a:solidFill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C97BB5-4024-16F2-9D03-C09F6D2A8D30}"/>
              </a:ext>
            </a:extLst>
          </p:cNvPr>
          <p:cNvSpPr txBox="1"/>
          <p:nvPr/>
        </p:nvSpPr>
        <p:spPr>
          <a:xfrm>
            <a:off x="1364892" y="1695161"/>
            <a:ext cx="27519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Reduced Project Risk</a:t>
            </a:r>
            <a:endParaRPr lang="en-US" sz="1800" dirty="0">
              <a:solidFill>
                <a:schemeClr val="tx1"/>
              </a:solidFill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E940B9-4AD7-42B8-7065-1F693AD7CD94}"/>
              </a:ext>
            </a:extLst>
          </p:cNvPr>
          <p:cNvSpPr txBox="1"/>
          <p:nvPr/>
        </p:nvSpPr>
        <p:spPr>
          <a:xfrm>
            <a:off x="3864818" y="1519030"/>
            <a:ext cx="4918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Poppins SemiBold" pitchFamily="2" charset="77"/>
                <a:ea typeface="Noto Sans" panose="020B0502040504020204" pitchFamily="34" charset="0"/>
                <a:cs typeface="Poppins SemiBold" pitchFamily="2" charset="77"/>
              </a:rPr>
              <a:t>+</a:t>
            </a:r>
            <a:endParaRPr lang="en-US" sz="4000" b="1" dirty="0">
              <a:solidFill>
                <a:schemeClr val="accent1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pic>
        <p:nvPicPr>
          <p:cNvPr id="3" name="Google Shape;14;p2">
            <a:extLst>
              <a:ext uri="{FF2B5EF4-FFF2-40B4-BE49-F238E27FC236}">
                <a16:creationId xmlns:a16="http://schemas.microsoft.com/office/drawing/2014/main" id="{1B9F9DB1-5871-876F-725C-CFE0A4021C5D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0803" y="4668946"/>
            <a:ext cx="1006482" cy="28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84FCC978-E402-3C7E-5406-A69400721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260" y="2402642"/>
            <a:ext cx="6043477" cy="226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62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5;p17">
            <a:extLst>
              <a:ext uri="{FF2B5EF4-FFF2-40B4-BE49-F238E27FC236}">
                <a16:creationId xmlns:a16="http://schemas.microsoft.com/office/drawing/2014/main" id="{19EA367F-E440-9604-7228-06645740E69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9pPr>
          </a:lstStyle>
          <a:p>
            <a:r>
              <a:rPr lang="en-US" sz="2400" dirty="0">
                <a:ea typeface="Noto Sans" panose="020B0502040504020204" pitchFamily="34" charset="0"/>
              </a:rPr>
              <a:t>Major Industry Support</a:t>
            </a:r>
            <a:endParaRPr sz="2400" dirty="0">
              <a:ea typeface="Noto Sans" panose="020B050204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CFB28D-7460-9A5D-6443-4E5AC5F26BF4}"/>
              </a:ext>
            </a:extLst>
          </p:cNvPr>
          <p:cNvSpPr txBox="1"/>
          <p:nvPr/>
        </p:nvSpPr>
        <p:spPr>
          <a:xfrm>
            <a:off x="902042" y="1217975"/>
            <a:ext cx="3871998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200"/>
              </a:spcBef>
              <a:buFont typeface="System Font Regular"/>
              <a:buChar char="•"/>
            </a:pPr>
            <a:r>
              <a:rPr lang="en-US" sz="12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American Contractors Insurance Group</a:t>
            </a:r>
          </a:p>
          <a:p>
            <a:pPr marL="171450" indent="-171450">
              <a:spcBef>
                <a:spcPts val="200"/>
              </a:spcBef>
              <a:buFont typeface="System Font Regular"/>
              <a:buChar char="•"/>
            </a:pPr>
            <a:r>
              <a:rPr lang="en-US" sz="12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Archer Western Construction</a:t>
            </a:r>
          </a:p>
          <a:p>
            <a:pPr marL="171450" indent="-171450">
              <a:spcBef>
                <a:spcPts val="200"/>
              </a:spcBef>
              <a:buFont typeface="System Font Regular"/>
              <a:buChar char="•"/>
            </a:pPr>
            <a:r>
              <a:rPr lang="en-US" sz="12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Baker Construction Enterprises, Inc.</a:t>
            </a:r>
          </a:p>
          <a:p>
            <a:pPr marL="171450" indent="-171450">
              <a:spcBef>
                <a:spcPts val="200"/>
              </a:spcBef>
              <a:buFont typeface="System Font Regular"/>
              <a:buChar char="•"/>
            </a:pPr>
            <a:r>
              <a:rPr lang="en-US" sz="12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Bechtel Global</a:t>
            </a:r>
          </a:p>
          <a:p>
            <a:pPr marL="171450" indent="-171450">
              <a:spcBef>
                <a:spcPts val="200"/>
              </a:spcBef>
              <a:buFont typeface="System Font Regular"/>
              <a:buChar char="•"/>
            </a:pPr>
            <a:r>
              <a:rPr lang="en-US" sz="12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Brasfield &amp; Gorrie</a:t>
            </a:r>
          </a:p>
          <a:p>
            <a:pPr marL="171450" indent="-171450">
              <a:spcBef>
                <a:spcPts val="200"/>
              </a:spcBef>
              <a:buFont typeface="System Font Regular"/>
              <a:buChar char="•"/>
            </a:pPr>
            <a:r>
              <a:rPr lang="en-US" sz="12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Cianbro</a:t>
            </a:r>
          </a:p>
          <a:p>
            <a:pPr marL="171450" indent="-171450">
              <a:spcBef>
                <a:spcPts val="200"/>
              </a:spcBef>
              <a:buFont typeface="System Font Regular"/>
              <a:buChar char="•"/>
            </a:pPr>
            <a:r>
              <a:rPr lang="en-US" sz="12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Clemson University</a:t>
            </a:r>
          </a:p>
          <a:p>
            <a:pPr marL="171450" indent="-171450">
              <a:spcBef>
                <a:spcPts val="200"/>
              </a:spcBef>
              <a:buFont typeface="System Font Regular"/>
              <a:buChar char="•"/>
            </a:pPr>
            <a:r>
              <a:rPr lang="en-US" sz="12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Construction Industry Institute (CII)</a:t>
            </a:r>
          </a:p>
          <a:p>
            <a:pPr marL="171450" indent="-171450">
              <a:spcBef>
                <a:spcPts val="200"/>
              </a:spcBef>
              <a:buFont typeface="System Font Regular"/>
              <a:buChar char="•"/>
            </a:pPr>
            <a:r>
              <a:rPr lang="en-US" sz="12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Construction Safety Research Alliance    </a:t>
            </a:r>
            <a:br>
              <a:rPr lang="en-US" sz="12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</a:br>
            <a:r>
              <a:rPr lang="en-US" sz="12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  (CSRA) at the University of Colorado</a:t>
            </a:r>
          </a:p>
          <a:p>
            <a:pPr marL="171450" indent="-171450">
              <a:spcBef>
                <a:spcPts val="200"/>
              </a:spcBef>
              <a:buFont typeface="System Font Regular"/>
              <a:buChar char="•"/>
            </a:pPr>
            <a:r>
              <a:rPr lang="en-US" sz="12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Gilbane Building Company</a:t>
            </a:r>
          </a:p>
          <a:p>
            <a:pPr marL="171450" indent="-171450">
              <a:spcBef>
                <a:spcPts val="200"/>
              </a:spcBef>
              <a:buFont typeface="System Font Regular"/>
              <a:buChar char="•"/>
            </a:pPr>
            <a:r>
              <a:rPr lang="en-US" sz="12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Gray Construction</a:t>
            </a:r>
          </a:p>
          <a:p>
            <a:pPr marL="171450" indent="-171450">
              <a:spcBef>
                <a:spcPts val="200"/>
              </a:spcBef>
              <a:buFont typeface="System Font Regular"/>
              <a:buChar char="•"/>
            </a:pPr>
            <a:r>
              <a:rPr lang="en-US" sz="12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Haskell </a:t>
            </a:r>
          </a:p>
          <a:p>
            <a:pPr marL="171450" indent="-171450">
              <a:spcBef>
                <a:spcPts val="200"/>
              </a:spcBef>
              <a:buFont typeface="System Font Regular"/>
              <a:buChar char="•"/>
            </a:pPr>
            <a:r>
              <a:rPr lang="en-US" sz="12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Hensel Phelps</a:t>
            </a:r>
          </a:p>
          <a:p>
            <a:pPr marL="171450" indent="-171450">
              <a:spcBef>
                <a:spcPts val="200"/>
              </a:spcBef>
              <a:buFont typeface="System Font Regular"/>
              <a:buChar char="•"/>
            </a:pPr>
            <a:r>
              <a:rPr lang="en-US" sz="12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Irving Materials (IMI)</a:t>
            </a:r>
          </a:p>
          <a:p>
            <a:pPr marL="171450" indent="-171450">
              <a:spcBef>
                <a:spcPts val="200"/>
              </a:spcBef>
              <a:buFont typeface="System Font Regular"/>
              <a:buChar char="•"/>
            </a:pPr>
            <a:r>
              <a:rPr lang="en-US" sz="12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ISC Constructors, LLC</a:t>
            </a:r>
          </a:p>
          <a:p>
            <a:pPr marL="171450" indent="-171450">
              <a:spcBef>
                <a:spcPts val="200"/>
              </a:spcBef>
              <a:buFont typeface="System Font Regular"/>
              <a:buChar char="•"/>
            </a:pPr>
            <a:r>
              <a:rPr lang="en-US" sz="12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Jacobs</a:t>
            </a:r>
          </a:p>
          <a:p>
            <a:pPr>
              <a:spcBef>
                <a:spcPts val="200"/>
              </a:spcBef>
            </a:pPr>
            <a:endParaRPr lang="en-US" sz="1200" dirty="0">
              <a:latin typeface="Poppins" pitchFamily="2" charset="77"/>
              <a:ea typeface="Noto Sans" panose="020B0502040504020204" pitchFamily="34" charset="0"/>
              <a:cs typeface="Poppins" pitchFamily="2" charset="77"/>
            </a:endParaRPr>
          </a:p>
          <a:p>
            <a:pPr marL="285750" indent="-285750">
              <a:buFont typeface="System Font Regular"/>
              <a:buChar char="•"/>
            </a:pPr>
            <a:endParaRPr lang="en-US" dirty="0">
              <a:latin typeface="Poppins" pitchFamily="2" charset="77"/>
              <a:ea typeface="Noto Sans" panose="020B0502040504020204" pitchFamily="34" charset="0"/>
              <a:cs typeface="Poppins" pitchFamily="2" charset="77"/>
            </a:endParaRPr>
          </a:p>
          <a:p>
            <a:pPr marL="171450" indent="-171450">
              <a:buFont typeface="System Font Regular"/>
              <a:buChar char="•"/>
            </a:pPr>
            <a:endParaRPr lang="en-US" sz="1000" dirty="0">
              <a:latin typeface="Poppins" pitchFamily="2" charset="77"/>
              <a:ea typeface="Noto Sans" panose="020B0502040504020204" pitchFamily="34" charset="0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B2782-0DBB-2A80-6125-9249E6B1C9A9}"/>
              </a:ext>
            </a:extLst>
          </p:cNvPr>
          <p:cNvSpPr txBox="1"/>
          <p:nvPr/>
        </p:nvSpPr>
        <p:spPr>
          <a:xfrm>
            <a:off x="4922856" y="1217975"/>
            <a:ext cx="3551087" cy="364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200"/>
              </a:spcBef>
              <a:buFont typeface="System Font Regular"/>
              <a:buChar char="•"/>
            </a:pPr>
            <a:r>
              <a:rPr lang="en-US" sz="12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Kiewit/TIC</a:t>
            </a:r>
          </a:p>
          <a:p>
            <a:pPr marL="171450" indent="-171450">
              <a:spcBef>
                <a:spcPts val="200"/>
              </a:spcBef>
              <a:buFont typeface="System Font Regular"/>
              <a:buChar char="•"/>
            </a:pPr>
            <a:r>
              <a:rPr lang="en-US" sz="12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Linbeck Group</a:t>
            </a:r>
          </a:p>
          <a:p>
            <a:pPr marL="171450" indent="-171450">
              <a:spcBef>
                <a:spcPts val="200"/>
              </a:spcBef>
              <a:buFont typeface="System Font Regular"/>
              <a:buChar char="•"/>
            </a:pPr>
            <a:r>
              <a:rPr lang="en-US" sz="12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M.C. Dean</a:t>
            </a:r>
          </a:p>
          <a:p>
            <a:pPr marL="171450" indent="-171450">
              <a:spcBef>
                <a:spcPts val="200"/>
              </a:spcBef>
              <a:buFont typeface="System Font Regular"/>
              <a:buChar char="•"/>
            </a:pPr>
            <a:r>
              <a:rPr lang="en-US" sz="12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Marek</a:t>
            </a:r>
          </a:p>
          <a:p>
            <a:pPr marL="171450" indent="-171450">
              <a:spcBef>
                <a:spcPts val="200"/>
              </a:spcBef>
              <a:buFont typeface="System Font Regular"/>
              <a:buChar char="•"/>
            </a:pPr>
            <a:r>
              <a:rPr lang="en-US" sz="12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McCarthy Building Company</a:t>
            </a:r>
          </a:p>
          <a:p>
            <a:pPr marL="171450" indent="-171450">
              <a:spcBef>
                <a:spcPts val="200"/>
              </a:spcBef>
              <a:buFont typeface="System Font Regular"/>
              <a:buChar char="•"/>
            </a:pPr>
            <a:r>
              <a:rPr lang="en-US" sz="12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Procore</a:t>
            </a:r>
          </a:p>
          <a:p>
            <a:pPr marL="171450" indent="-171450">
              <a:spcBef>
                <a:spcPts val="200"/>
              </a:spcBef>
              <a:buFont typeface="System Font Regular"/>
              <a:buChar char="•"/>
            </a:pPr>
            <a:r>
              <a:rPr lang="en-US" sz="12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S&amp;B Family of Companies</a:t>
            </a:r>
          </a:p>
          <a:p>
            <a:pPr marL="171450" indent="-171450">
              <a:spcBef>
                <a:spcPts val="200"/>
              </a:spcBef>
              <a:buFont typeface="System Font Regular"/>
              <a:buChar char="•"/>
            </a:pPr>
            <a:r>
              <a:rPr lang="en-US" sz="12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Shelby Erectors</a:t>
            </a:r>
          </a:p>
          <a:p>
            <a:pPr marL="171450" indent="-171450">
              <a:spcBef>
                <a:spcPts val="200"/>
              </a:spcBef>
              <a:buFont typeface="System Font Regular"/>
              <a:buChar char="•"/>
            </a:pPr>
            <a:r>
              <a:rPr lang="en-US" sz="12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Skanska USA Building, Inc.</a:t>
            </a:r>
          </a:p>
          <a:p>
            <a:pPr marL="171450" indent="-171450">
              <a:spcBef>
                <a:spcPts val="200"/>
              </a:spcBef>
              <a:buFont typeface="System Font Regular"/>
              <a:buChar char="•"/>
            </a:pPr>
            <a:r>
              <a:rPr lang="en-US" sz="12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Steel Erectors Association of America</a:t>
            </a:r>
          </a:p>
          <a:p>
            <a:pPr marL="171450" indent="-171450">
              <a:spcBef>
                <a:spcPts val="200"/>
              </a:spcBef>
              <a:buFont typeface="System Font Regular"/>
              <a:buChar char="•"/>
            </a:pPr>
            <a:r>
              <a:rPr lang="en-US" sz="12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Sundt Construction</a:t>
            </a:r>
          </a:p>
          <a:p>
            <a:pPr marL="171450" indent="-171450">
              <a:spcBef>
                <a:spcPts val="200"/>
              </a:spcBef>
              <a:buFont typeface="System Font Regular"/>
              <a:buChar char="•"/>
            </a:pPr>
            <a:r>
              <a:rPr lang="en-US" sz="12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Trimble, Inc.</a:t>
            </a:r>
          </a:p>
          <a:p>
            <a:pPr marL="171450" indent="-171450">
              <a:spcBef>
                <a:spcPts val="200"/>
              </a:spcBef>
              <a:buFont typeface="System Font Regular"/>
              <a:buChar char="•"/>
            </a:pPr>
            <a:r>
              <a:rPr lang="en-US" sz="12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Turner Industries</a:t>
            </a:r>
          </a:p>
          <a:p>
            <a:pPr marL="171450" indent="-171450">
              <a:spcBef>
                <a:spcPts val="200"/>
              </a:spcBef>
              <a:buFont typeface="System Font Regular"/>
              <a:buChar char="•"/>
            </a:pPr>
            <a:r>
              <a:rPr lang="en-US" sz="12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University of Florida</a:t>
            </a:r>
          </a:p>
          <a:p>
            <a:pPr marL="171450" indent="-171450">
              <a:spcBef>
                <a:spcPts val="200"/>
              </a:spcBef>
              <a:buFont typeface="System Font Regular"/>
              <a:buChar char="•"/>
            </a:pPr>
            <a:r>
              <a:rPr lang="en-US" sz="12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Yates Construction</a:t>
            </a:r>
          </a:p>
          <a:p>
            <a:pPr marL="171450" indent="-171450">
              <a:spcBef>
                <a:spcPts val="200"/>
              </a:spcBef>
              <a:buFont typeface="System Font Regular"/>
              <a:buChar char="•"/>
            </a:pPr>
            <a:r>
              <a:rPr lang="en-US" sz="12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Zachry Group</a:t>
            </a:r>
          </a:p>
          <a:p>
            <a:pPr marL="171450" indent="-171450">
              <a:spcBef>
                <a:spcPts val="200"/>
              </a:spcBef>
              <a:buFont typeface="System Font Regular"/>
              <a:buChar char="•"/>
            </a:pPr>
            <a:r>
              <a:rPr lang="en-US" sz="12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And more…</a:t>
            </a:r>
          </a:p>
        </p:txBody>
      </p:sp>
      <p:sp>
        <p:nvSpPr>
          <p:cNvPr id="8" name="Google Shape;436;p42">
            <a:extLst>
              <a:ext uri="{FF2B5EF4-FFF2-40B4-BE49-F238E27FC236}">
                <a16:creationId xmlns:a16="http://schemas.microsoft.com/office/drawing/2014/main" id="{8F2648CB-77D2-DC86-3E85-9D75B33C8AB6}"/>
              </a:ext>
            </a:extLst>
          </p:cNvPr>
          <p:cNvSpPr txBox="1">
            <a:spLocks/>
          </p:cNvSpPr>
          <p:nvPr/>
        </p:nvSpPr>
        <p:spPr>
          <a:xfrm>
            <a:off x="349148" y="260619"/>
            <a:ext cx="8943708" cy="84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1800" b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Developed with support from </a:t>
            </a:r>
            <a:r>
              <a:rPr lang="en-US" sz="1800" dirty="0">
                <a:solidFill>
                  <a:srgbClr val="000000"/>
                </a:solidFill>
                <a:latin typeface="Poppins SemiBold" pitchFamily="2" charset="77"/>
                <a:cs typeface="Poppins SemiBold" pitchFamily="2" charset="77"/>
              </a:rPr>
              <a:t>75 </a:t>
            </a:r>
            <a:r>
              <a:rPr lang="en-US" sz="1800" b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well-known industry leaders, including: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A8947C-7526-058B-1297-942DCA7BE208}"/>
              </a:ext>
            </a:extLst>
          </p:cNvPr>
          <p:cNvCxnSpPr>
            <a:cxnSpLocks/>
          </p:cNvCxnSpPr>
          <p:nvPr/>
        </p:nvCxnSpPr>
        <p:spPr>
          <a:xfrm flipV="1">
            <a:off x="439478" y="998614"/>
            <a:ext cx="8034465" cy="11778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42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36;p42">
            <a:extLst>
              <a:ext uri="{FF2B5EF4-FFF2-40B4-BE49-F238E27FC236}">
                <a16:creationId xmlns:a16="http://schemas.microsoft.com/office/drawing/2014/main" id="{74FBCCAD-034A-86EF-42C1-481500BFC309}"/>
              </a:ext>
            </a:extLst>
          </p:cNvPr>
          <p:cNvSpPr txBox="1">
            <a:spLocks/>
          </p:cNvSpPr>
          <p:nvPr/>
        </p:nvSpPr>
        <p:spPr>
          <a:xfrm>
            <a:off x="359783" y="28303"/>
            <a:ext cx="3829446" cy="2759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0" dirty="0">
                <a:solidFill>
                  <a:srgbClr val="000000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Robust program that builds a </a:t>
            </a:r>
            <a:r>
              <a:rPr lang="en-US" sz="2000" b="0" u="sng" dirty="0">
                <a:solidFill>
                  <a:srgbClr val="000000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qualified and certified </a:t>
            </a:r>
            <a:r>
              <a:rPr lang="en-US" sz="2000" b="0" dirty="0">
                <a:solidFill>
                  <a:srgbClr val="000000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team of field leaders. </a:t>
            </a:r>
            <a:endParaRPr lang="en-US" sz="2000" b="0" dirty="0">
              <a:solidFill>
                <a:srgbClr val="000000"/>
              </a:solidFill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7C2E48-FC18-2593-1D9B-3C8CBB15FA46}"/>
              </a:ext>
            </a:extLst>
          </p:cNvPr>
          <p:cNvSpPr txBox="1"/>
          <p:nvPr/>
        </p:nvSpPr>
        <p:spPr>
          <a:xfrm>
            <a:off x="5647765" y="815484"/>
            <a:ext cx="26837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>
                <a:schemeClr val="accent3"/>
              </a:buClr>
            </a:pPr>
            <a:r>
              <a:rPr lang="en-US" sz="1400" b="1" kern="100" dirty="0">
                <a:solidFill>
                  <a:schemeClr val="bg2"/>
                </a:solidFill>
                <a:latin typeface="Poppins SemiBold" pitchFamily="2" charset="77"/>
                <a:ea typeface="Noto Sans" panose="020B0502040504020204" pitchFamily="34" charset="0"/>
                <a:cs typeface="Poppins SemiBold" pitchFamily="2" charset="77"/>
              </a:rPr>
              <a:t>Online, self-paced training </a:t>
            </a:r>
            <a:r>
              <a:rPr lang="en-US" sz="1400" kern="100" dirty="0">
                <a:solidFill>
                  <a:schemeClr val="tx1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lets you keep your field leaders on the job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9CDD7B-E845-AB1E-8570-C71D84D2D1FC}"/>
              </a:ext>
            </a:extLst>
          </p:cNvPr>
          <p:cNvSpPr txBox="1"/>
          <p:nvPr/>
        </p:nvSpPr>
        <p:spPr>
          <a:xfrm>
            <a:off x="5647765" y="3639687"/>
            <a:ext cx="253690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ct val="100000"/>
              </a:lnSpc>
              <a:buClr>
                <a:schemeClr val="accent3"/>
              </a:buClr>
            </a:pPr>
            <a:r>
              <a:rPr lang="en-US" sz="1400" b="1" kern="100" dirty="0">
                <a:solidFill>
                  <a:schemeClr val="bg2"/>
                </a:solidFill>
                <a:latin typeface="Poppins SemiBold" pitchFamily="2" charset="77"/>
                <a:ea typeface="Noto Sans" panose="020B0502040504020204" pitchFamily="34" charset="0"/>
                <a:cs typeface="Poppins SemiBold" pitchFamily="2" charset="77"/>
              </a:rPr>
              <a:t>Rigorous assessment </a:t>
            </a:r>
            <a:br>
              <a:rPr lang="en-US" sz="1400" kern="100" dirty="0">
                <a:solidFill>
                  <a:schemeClr val="bg2"/>
                </a:solidFill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</a:br>
            <a:r>
              <a:rPr lang="en-US" sz="1400" kern="100" dirty="0">
                <a:solidFill>
                  <a:schemeClr val="tx1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of knowledge and verification of experience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5E949D-330A-E3D6-D584-1E4D165DEA4B}"/>
              </a:ext>
            </a:extLst>
          </p:cNvPr>
          <p:cNvSpPr txBox="1"/>
          <p:nvPr/>
        </p:nvSpPr>
        <p:spPr>
          <a:xfrm>
            <a:off x="5647765" y="1904420"/>
            <a:ext cx="283390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ct val="100000"/>
              </a:lnSpc>
              <a:buClr>
                <a:schemeClr val="accent3"/>
              </a:buClr>
            </a:pPr>
            <a:r>
              <a:rPr lang="en-US" sz="1400" b="1" kern="100" dirty="0">
                <a:solidFill>
                  <a:schemeClr val="bg2"/>
                </a:solidFill>
                <a:latin typeface="Poppins SemiBold" pitchFamily="2" charset="77"/>
                <a:ea typeface="Noto Sans" panose="020B0502040504020204" pitchFamily="34" charset="0"/>
                <a:cs typeface="Poppins SemiBold" pitchFamily="2" charset="77"/>
              </a:rPr>
              <a:t>Practical and usable real-world examples and lessons </a:t>
            </a:r>
            <a:r>
              <a:rPr lang="en-US" sz="1400" kern="100" dirty="0">
                <a:solidFill>
                  <a:schemeClr val="tx1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taught by some of the nation's most seasoned construction superintendents​ and executives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A27A71C-7A89-31C0-C35D-1504AEF1C99C}"/>
              </a:ext>
            </a:extLst>
          </p:cNvPr>
          <p:cNvCxnSpPr>
            <a:cxnSpLocks/>
          </p:cNvCxnSpPr>
          <p:nvPr/>
        </p:nvCxnSpPr>
        <p:spPr>
          <a:xfrm>
            <a:off x="447203" y="2374427"/>
            <a:ext cx="3479338" cy="0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4B70B5B-9374-9A2C-A65E-FEE897C409F4}"/>
              </a:ext>
            </a:extLst>
          </p:cNvPr>
          <p:cNvSpPr txBox="1"/>
          <p:nvPr/>
        </p:nvSpPr>
        <p:spPr>
          <a:xfrm>
            <a:off x="4686147" y="583023"/>
            <a:ext cx="660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3F3F3F"/>
                </a:solidFill>
                <a:effectLst/>
                <a:latin typeface="Poppins Light" pitchFamily="2" charset="77"/>
                <a:cs typeface="Poppins Light" pitchFamily="2" charset="77"/>
              </a:rPr>
              <a:t>01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38A6B9-8714-1A5A-FE7B-335219ACD587}"/>
              </a:ext>
            </a:extLst>
          </p:cNvPr>
          <p:cNvSpPr txBox="1"/>
          <p:nvPr/>
        </p:nvSpPr>
        <p:spPr>
          <a:xfrm>
            <a:off x="4686146" y="1693647"/>
            <a:ext cx="75721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3F3F3F"/>
                </a:solidFill>
                <a:effectLst/>
                <a:latin typeface="Poppins Light" pitchFamily="2" charset="77"/>
                <a:cs typeface="Poppins Light" pitchFamily="2" charset="77"/>
              </a:rPr>
              <a:t>02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1F3756-BBE4-799A-4324-BFCD7D9E5B50}"/>
              </a:ext>
            </a:extLst>
          </p:cNvPr>
          <p:cNvSpPr txBox="1"/>
          <p:nvPr/>
        </p:nvSpPr>
        <p:spPr>
          <a:xfrm>
            <a:off x="4686145" y="3434386"/>
            <a:ext cx="75721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3F3F3F"/>
                </a:solidFill>
                <a:effectLst/>
                <a:latin typeface="Poppins Light" pitchFamily="2" charset="77"/>
                <a:cs typeface="Poppins Light" pitchFamily="2" charset="77"/>
              </a:rPr>
              <a:t>03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1505760-AC66-BC1B-F7DA-F72C4CF2E124}"/>
              </a:ext>
            </a:extLst>
          </p:cNvPr>
          <p:cNvCxnSpPr>
            <a:cxnSpLocks/>
          </p:cNvCxnSpPr>
          <p:nvPr/>
        </p:nvCxnSpPr>
        <p:spPr>
          <a:xfrm>
            <a:off x="5454127" y="858516"/>
            <a:ext cx="0" cy="628659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6E8AE73-4186-EFA0-A5E1-292DB2C4B5A4}"/>
              </a:ext>
            </a:extLst>
          </p:cNvPr>
          <p:cNvCxnSpPr>
            <a:cxnSpLocks/>
          </p:cNvCxnSpPr>
          <p:nvPr/>
        </p:nvCxnSpPr>
        <p:spPr>
          <a:xfrm>
            <a:off x="5455920" y="1968258"/>
            <a:ext cx="0" cy="1197109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665D305-3A92-B6D5-589B-514E37569A39}"/>
              </a:ext>
            </a:extLst>
          </p:cNvPr>
          <p:cNvCxnSpPr>
            <a:cxnSpLocks/>
          </p:cNvCxnSpPr>
          <p:nvPr/>
        </p:nvCxnSpPr>
        <p:spPr>
          <a:xfrm>
            <a:off x="5454127" y="3694689"/>
            <a:ext cx="0" cy="628659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Google Shape;14;p2">
            <a:extLst>
              <a:ext uri="{FF2B5EF4-FFF2-40B4-BE49-F238E27FC236}">
                <a16:creationId xmlns:a16="http://schemas.microsoft.com/office/drawing/2014/main" id="{4B769883-B18D-13F3-89C0-76E0C7DC4C54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0803" y="4668946"/>
            <a:ext cx="1006482" cy="28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D52887-AD88-E0BA-5AC1-F0397104B0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4245" y="3113064"/>
            <a:ext cx="2312910" cy="1762765"/>
          </a:xfrm>
          <a:prstGeom prst="rect">
            <a:avLst/>
          </a:prstGeom>
          <a:ln>
            <a:noFill/>
          </a:ln>
          <a:effectLst>
            <a:outerShdw blurRad="211392" dist="139700" dir="2700000" sx="94606" sy="94606" algn="tl" rotWithShape="0">
              <a:srgbClr val="333333">
                <a:alpha val="46661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8A6BF4-B4BE-7723-7AC7-8E35A3BE14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480" y="2374427"/>
            <a:ext cx="2227720" cy="1734562"/>
          </a:xfrm>
          <a:prstGeom prst="rect">
            <a:avLst/>
          </a:prstGeom>
          <a:ln>
            <a:noFill/>
          </a:ln>
          <a:effectLst>
            <a:outerShdw blurRad="211392" dist="139700" dir="2700000" sx="94606" sy="94606" algn="tl" rotWithShape="0">
              <a:srgbClr val="333333">
                <a:alpha val="46661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2185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793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113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709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1471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36;p42">
            <a:extLst>
              <a:ext uri="{FF2B5EF4-FFF2-40B4-BE49-F238E27FC236}">
                <a16:creationId xmlns:a16="http://schemas.microsoft.com/office/drawing/2014/main" id="{A13DA4B8-5145-9F71-1F5B-9030FDEDFEC6}"/>
              </a:ext>
            </a:extLst>
          </p:cNvPr>
          <p:cNvSpPr txBox="1">
            <a:spLocks/>
          </p:cNvSpPr>
          <p:nvPr/>
        </p:nvSpPr>
        <p:spPr>
          <a:xfrm>
            <a:off x="349149" y="170420"/>
            <a:ext cx="5579703" cy="84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1800" b="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There are two pathways to certification.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AE8F17-3D97-9771-D968-0773DBDE0659}"/>
              </a:ext>
            </a:extLst>
          </p:cNvPr>
          <p:cNvCxnSpPr>
            <a:cxnSpLocks/>
          </p:cNvCxnSpPr>
          <p:nvPr/>
        </p:nvCxnSpPr>
        <p:spPr>
          <a:xfrm flipV="1">
            <a:off x="450111" y="835576"/>
            <a:ext cx="8034465" cy="11778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6E22721-FCFB-880D-C890-C450C8C7A2DF}"/>
              </a:ext>
            </a:extLst>
          </p:cNvPr>
          <p:cNvSpPr txBox="1"/>
          <p:nvPr/>
        </p:nvSpPr>
        <p:spPr>
          <a:xfrm>
            <a:off x="932320" y="1263919"/>
            <a:ext cx="68677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>
                <a:schemeClr val="accent3"/>
              </a:buClr>
            </a:pPr>
            <a:r>
              <a:rPr lang="en-US" sz="1600" kern="100" dirty="0">
                <a:solidFill>
                  <a:schemeClr val="bg2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Construction Superintendent Certification Pathway:</a:t>
            </a:r>
            <a:endParaRPr lang="en-US" sz="1600" kern="100" dirty="0">
              <a:solidFill>
                <a:schemeClr val="tx1"/>
              </a:solidFill>
              <a:latin typeface="Poppins Light" pitchFamily="2" charset="77"/>
              <a:ea typeface="Noto Sans" panose="020B0502040504020204" pitchFamily="34" charset="0"/>
              <a:cs typeface="Poppins Ligh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417DF9-FD11-8337-7CEB-12484AD28C62}"/>
              </a:ext>
            </a:extLst>
          </p:cNvPr>
          <p:cNvSpPr txBox="1"/>
          <p:nvPr/>
        </p:nvSpPr>
        <p:spPr>
          <a:xfrm>
            <a:off x="932320" y="2946221"/>
            <a:ext cx="6867728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>
                <a:schemeClr val="accent3"/>
              </a:buClr>
            </a:pPr>
            <a:r>
              <a:rPr lang="en-US" sz="1600" kern="100" dirty="0">
                <a:solidFill>
                  <a:schemeClr val="tx2">
                    <a:lumMod val="50000"/>
                  </a:schemeClr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Construction Superintendent Development Pathway:</a:t>
            </a:r>
          </a:p>
        </p:txBody>
      </p:sp>
      <p:sp>
        <p:nvSpPr>
          <p:cNvPr id="2" name="Google Shape;436;p42">
            <a:extLst>
              <a:ext uri="{FF2B5EF4-FFF2-40B4-BE49-F238E27FC236}">
                <a16:creationId xmlns:a16="http://schemas.microsoft.com/office/drawing/2014/main" id="{F3F61422-3690-FD07-DB97-1283157B8CBB}"/>
              </a:ext>
            </a:extLst>
          </p:cNvPr>
          <p:cNvSpPr txBox="1">
            <a:spLocks/>
          </p:cNvSpPr>
          <p:nvPr/>
        </p:nvSpPr>
        <p:spPr>
          <a:xfrm>
            <a:off x="1551718" y="1659691"/>
            <a:ext cx="1762836" cy="83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1800" b="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Confirm Experience</a:t>
            </a:r>
          </a:p>
        </p:txBody>
      </p:sp>
      <p:sp>
        <p:nvSpPr>
          <p:cNvPr id="8" name="Google Shape;436;p42">
            <a:extLst>
              <a:ext uri="{FF2B5EF4-FFF2-40B4-BE49-F238E27FC236}">
                <a16:creationId xmlns:a16="http://schemas.microsoft.com/office/drawing/2014/main" id="{C097C56F-5C5D-E6B8-36BB-5D82F3DDB0DC}"/>
              </a:ext>
            </a:extLst>
          </p:cNvPr>
          <p:cNvSpPr txBox="1">
            <a:spLocks/>
          </p:cNvSpPr>
          <p:nvPr/>
        </p:nvSpPr>
        <p:spPr>
          <a:xfrm>
            <a:off x="4566212" y="1659691"/>
            <a:ext cx="2130920" cy="83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1800" b="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Assess</a:t>
            </a:r>
          </a:p>
        </p:txBody>
      </p:sp>
      <p:sp>
        <p:nvSpPr>
          <p:cNvPr id="9" name="Google Shape;436;p42">
            <a:extLst>
              <a:ext uri="{FF2B5EF4-FFF2-40B4-BE49-F238E27FC236}">
                <a16:creationId xmlns:a16="http://schemas.microsoft.com/office/drawing/2014/main" id="{CF72FAFF-AB4E-8009-56E3-EDE20E6F5B98}"/>
              </a:ext>
            </a:extLst>
          </p:cNvPr>
          <p:cNvSpPr txBox="1">
            <a:spLocks/>
          </p:cNvSpPr>
          <p:nvPr/>
        </p:nvSpPr>
        <p:spPr>
          <a:xfrm>
            <a:off x="6991842" y="1659691"/>
            <a:ext cx="2130920" cy="83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1800" b="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Upskill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9A69C80-3F83-4F3D-B0D8-BD9A443E0EF0}"/>
              </a:ext>
            </a:extLst>
          </p:cNvPr>
          <p:cNvSpPr/>
          <p:nvPr/>
        </p:nvSpPr>
        <p:spPr>
          <a:xfrm>
            <a:off x="1031726" y="1846876"/>
            <a:ext cx="457200" cy="4572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Poppins" pitchFamily="2" charset="77"/>
                <a:cs typeface="Poppins" pitchFamily="2" charset="77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719EACC-31FB-A501-CA90-1E2B862BE940}"/>
              </a:ext>
            </a:extLst>
          </p:cNvPr>
          <p:cNvSpPr/>
          <p:nvPr/>
        </p:nvSpPr>
        <p:spPr>
          <a:xfrm>
            <a:off x="4091940" y="1846876"/>
            <a:ext cx="457200" cy="4572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Poppins" pitchFamily="2" charset="77"/>
                <a:cs typeface="Poppins" pitchFamily="2" charset="77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9271100-F1CF-F8CF-53D4-57A26021B2D5}"/>
              </a:ext>
            </a:extLst>
          </p:cNvPr>
          <p:cNvSpPr/>
          <p:nvPr/>
        </p:nvSpPr>
        <p:spPr>
          <a:xfrm>
            <a:off x="6529000" y="1846876"/>
            <a:ext cx="457200" cy="4572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Poppins" pitchFamily="2" charset="77"/>
                <a:cs typeface="Poppins" pitchFamily="2" charset="77"/>
              </a:rPr>
              <a:t>3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C24594D-F153-9DC1-ACE7-AE75D4B94B30}"/>
              </a:ext>
            </a:extLst>
          </p:cNvPr>
          <p:cNvCxnSpPr>
            <a:cxnSpLocks/>
          </p:cNvCxnSpPr>
          <p:nvPr/>
        </p:nvCxnSpPr>
        <p:spPr>
          <a:xfrm>
            <a:off x="3108960" y="2075476"/>
            <a:ext cx="651510" cy="0"/>
          </a:xfrm>
          <a:prstGeom prst="straightConnector1">
            <a:avLst/>
          </a:prstGeom>
          <a:ln w="5715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C21BAB4-E2F6-4A0B-5F82-9D625A9689C0}"/>
              </a:ext>
            </a:extLst>
          </p:cNvPr>
          <p:cNvCxnSpPr>
            <a:cxnSpLocks/>
          </p:cNvCxnSpPr>
          <p:nvPr/>
        </p:nvCxnSpPr>
        <p:spPr>
          <a:xfrm>
            <a:off x="5593080" y="2075476"/>
            <a:ext cx="651510" cy="0"/>
          </a:xfrm>
          <a:prstGeom prst="straightConnector1">
            <a:avLst/>
          </a:prstGeom>
          <a:ln w="5715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Google Shape;436;p42">
            <a:extLst>
              <a:ext uri="{FF2B5EF4-FFF2-40B4-BE49-F238E27FC236}">
                <a16:creationId xmlns:a16="http://schemas.microsoft.com/office/drawing/2014/main" id="{4E6393DC-4DB1-BC4A-4C07-0F33584ADD13}"/>
              </a:ext>
            </a:extLst>
          </p:cNvPr>
          <p:cNvSpPr txBox="1">
            <a:spLocks/>
          </p:cNvSpPr>
          <p:nvPr/>
        </p:nvSpPr>
        <p:spPr>
          <a:xfrm>
            <a:off x="1533411" y="3406265"/>
            <a:ext cx="1762836" cy="83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1800" b="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Train</a:t>
            </a:r>
          </a:p>
        </p:txBody>
      </p:sp>
      <p:sp>
        <p:nvSpPr>
          <p:cNvPr id="17" name="Google Shape;436;p42">
            <a:extLst>
              <a:ext uri="{FF2B5EF4-FFF2-40B4-BE49-F238E27FC236}">
                <a16:creationId xmlns:a16="http://schemas.microsoft.com/office/drawing/2014/main" id="{B0E1905C-9D6D-03E2-B8B2-79FBFA5A96B0}"/>
              </a:ext>
            </a:extLst>
          </p:cNvPr>
          <p:cNvSpPr txBox="1">
            <a:spLocks/>
          </p:cNvSpPr>
          <p:nvPr/>
        </p:nvSpPr>
        <p:spPr>
          <a:xfrm>
            <a:off x="3781033" y="3406265"/>
            <a:ext cx="2130920" cy="83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1800" b="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Assess</a:t>
            </a:r>
          </a:p>
        </p:txBody>
      </p:sp>
      <p:sp>
        <p:nvSpPr>
          <p:cNvPr id="18" name="Google Shape;436;p42">
            <a:extLst>
              <a:ext uri="{FF2B5EF4-FFF2-40B4-BE49-F238E27FC236}">
                <a16:creationId xmlns:a16="http://schemas.microsoft.com/office/drawing/2014/main" id="{DFED2BDA-A0EC-DD11-FD0E-182F705506A4}"/>
              </a:ext>
            </a:extLst>
          </p:cNvPr>
          <p:cNvSpPr txBox="1">
            <a:spLocks/>
          </p:cNvSpPr>
          <p:nvPr/>
        </p:nvSpPr>
        <p:spPr>
          <a:xfrm>
            <a:off x="6244590" y="3406265"/>
            <a:ext cx="2130920" cy="83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50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1800" b="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Confirm Experience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B180AB7-1DB9-237A-E708-B3A75E2B5015}"/>
              </a:ext>
            </a:extLst>
          </p:cNvPr>
          <p:cNvSpPr/>
          <p:nvPr/>
        </p:nvSpPr>
        <p:spPr>
          <a:xfrm>
            <a:off x="1026084" y="3593450"/>
            <a:ext cx="457200" cy="4572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Poppins" pitchFamily="2" charset="77"/>
                <a:cs typeface="Poppins" pitchFamily="2" charset="77"/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F6B1B7E-022E-84BD-4DE9-B31CB08CD686}"/>
              </a:ext>
            </a:extLst>
          </p:cNvPr>
          <p:cNvSpPr/>
          <p:nvPr/>
        </p:nvSpPr>
        <p:spPr>
          <a:xfrm>
            <a:off x="3306761" y="3593450"/>
            <a:ext cx="457200" cy="4572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Poppins" pitchFamily="2" charset="77"/>
                <a:cs typeface="Poppins" pitchFamily="2" charset="77"/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EC076A8-8CDD-29DE-F4FA-C13ADED4F375}"/>
              </a:ext>
            </a:extLst>
          </p:cNvPr>
          <p:cNvSpPr/>
          <p:nvPr/>
        </p:nvSpPr>
        <p:spPr>
          <a:xfrm>
            <a:off x="5781748" y="3593450"/>
            <a:ext cx="457200" cy="4572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Poppins" pitchFamily="2" charset="77"/>
                <a:cs typeface="Poppins" pitchFamily="2" charset="77"/>
              </a:rPr>
              <a:t>3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DACFEB3-A8AA-766C-712D-7A9699B8F99C}"/>
              </a:ext>
            </a:extLst>
          </p:cNvPr>
          <p:cNvCxnSpPr>
            <a:cxnSpLocks/>
          </p:cNvCxnSpPr>
          <p:nvPr/>
        </p:nvCxnSpPr>
        <p:spPr>
          <a:xfrm>
            <a:off x="2377440" y="3822050"/>
            <a:ext cx="651510" cy="0"/>
          </a:xfrm>
          <a:prstGeom prst="straightConnector1">
            <a:avLst/>
          </a:prstGeom>
          <a:ln w="5715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25C5C0F-BA2C-DC24-20B3-8BEFF83CAA60}"/>
              </a:ext>
            </a:extLst>
          </p:cNvPr>
          <p:cNvCxnSpPr>
            <a:cxnSpLocks/>
          </p:cNvCxnSpPr>
          <p:nvPr/>
        </p:nvCxnSpPr>
        <p:spPr>
          <a:xfrm>
            <a:off x="4838700" y="3822050"/>
            <a:ext cx="651510" cy="0"/>
          </a:xfrm>
          <a:prstGeom prst="straightConnector1">
            <a:avLst/>
          </a:prstGeom>
          <a:ln w="5715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D13A60C-C6A9-7E74-8446-E26981E3B57A}"/>
              </a:ext>
            </a:extLst>
          </p:cNvPr>
          <p:cNvCxnSpPr>
            <a:cxnSpLocks/>
          </p:cNvCxnSpPr>
          <p:nvPr/>
        </p:nvCxnSpPr>
        <p:spPr>
          <a:xfrm flipV="1">
            <a:off x="1026084" y="2683208"/>
            <a:ext cx="6860616" cy="10057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148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D8FC1F-B7FA-CBA4-F8E6-C04162D520D4}"/>
              </a:ext>
            </a:extLst>
          </p:cNvPr>
          <p:cNvSpPr/>
          <p:nvPr/>
        </p:nvSpPr>
        <p:spPr>
          <a:xfrm>
            <a:off x="377684" y="1055266"/>
            <a:ext cx="2111298" cy="172472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 Light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64D031-50C2-1C9D-81AC-5EC25F9BC082}"/>
              </a:ext>
            </a:extLst>
          </p:cNvPr>
          <p:cNvSpPr/>
          <p:nvPr/>
        </p:nvSpPr>
        <p:spPr>
          <a:xfrm>
            <a:off x="2488982" y="2765120"/>
            <a:ext cx="2111298" cy="172472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 Light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F8176B-231C-A3FA-751B-42EF1A544BE5}"/>
              </a:ext>
            </a:extLst>
          </p:cNvPr>
          <p:cNvSpPr/>
          <p:nvPr/>
        </p:nvSpPr>
        <p:spPr>
          <a:xfrm>
            <a:off x="4591159" y="1055266"/>
            <a:ext cx="2111298" cy="172472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 Light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BC4D16-AC7D-4AFB-91FB-0CB18A2D9665}"/>
              </a:ext>
            </a:extLst>
          </p:cNvPr>
          <p:cNvSpPr/>
          <p:nvPr/>
        </p:nvSpPr>
        <p:spPr>
          <a:xfrm>
            <a:off x="6702763" y="2765120"/>
            <a:ext cx="2111298" cy="172472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 Light" pitchFamily="2" charset="77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BCBB2B60-02FD-9369-4DF2-F126DE3EE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378" y="1055267"/>
            <a:ext cx="2111298" cy="173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E9003D5-7035-AE97-D5CF-8E069EC7C40C}"/>
              </a:ext>
            </a:extLst>
          </p:cNvPr>
          <p:cNvSpPr txBox="1"/>
          <p:nvPr/>
        </p:nvSpPr>
        <p:spPr>
          <a:xfrm>
            <a:off x="615635" y="3177188"/>
            <a:ext cx="16921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100" dirty="0">
                <a:solidFill>
                  <a:srgbClr val="172535"/>
                </a:solidFill>
                <a:latin typeface="Poppins Light" pitchFamily="2" charset="77"/>
                <a:cs typeface="Poppins Light" pitchFamily="2" charset="77"/>
              </a:rPr>
              <a:t>Equipping seasoned professionals with new strategies and knowledge for better results.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8A4CA0-5C09-0FDB-904F-00AA8CB4BE8E}"/>
              </a:ext>
            </a:extLst>
          </p:cNvPr>
          <p:cNvSpPr txBox="1"/>
          <p:nvPr/>
        </p:nvSpPr>
        <p:spPr>
          <a:xfrm>
            <a:off x="2688458" y="1467578"/>
            <a:ext cx="18643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Shortening the learning curve and helping trainees grow into highly effective superintendents more quickly.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60C19D-49DF-864F-F4A9-7D0BCB5F8C3D}"/>
              </a:ext>
            </a:extLst>
          </p:cNvPr>
          <p:cNvSpPr txBox="1"/>
          <p:nvPr/>
        </p:nvSpPr>
        <p:spPr>
          <a:xfrm>
            <a:off x="4797325" y="3177188"/>
            <a:ext cx="190360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100" dirty="0">
                <a:solidFill>
                  <a:srgbClr val="172535"/>
                </a:solidFill>
                <a:latin typeface="Poppins Light" pitchFamily="2" charset="77"/>
                <a:cs typeface="Poppins Light" pitchFamily="2" charset="77"/>
              </a:rPr>
              <a:t>Building strong leaders through shared personal insight on leadership and communication from top construction executives.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0FC219-7DCE-1D97-2B59-25E28892325B}"/>
              </a:ext>
            </a:extLst>
          </p:cNvPr>
          <p:cNvSpPr txBox="1"/>
          <p:nvPr/>
        </p:nvSpPr>
        <p:spPr>
          <a:xfrm>
            <a:off x="6884153" y="1467577"/>
            <a:ext cx="1729203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100" dirty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rPr>
              <a:t>Ensuring relevancy and alignment with modern industry trends through input from industry leaders.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37E6E89-F1A4-D7B7-F6C9-A73B0766AB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8676" y="2765120"/>
            <a:ext cx="2111298" cy="1724722"/>
          </a:xfrm>
          <a:prstGeom prst="rect">
            <a:avLst/>
          </a:prstGeom>
        </p:spPr>
      </p:pic>
      <p:pic>
        <p:nvPicPr>
          <p:cNvPr id="25" name="Picture 24" descr="A group of men in reflective vests pointing at a projector screen&#10;&#10;Description automatically generated">
            <a:extLst>
              <a:ext uri="{FF2B5EF4-FFF2-40B4-BE49-F238E27FC236}">
                <a16:creationId xmlns:a16="http://schemas.microsoft.com/office/drawing/2014/main" id="{CE420D87-986E-D79A-7B27-D964A90CA3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83"/>
          <a:stretch/>
        </p:blipFill>
        <p:spPr>
          <a:xfrm>
            <a:off x="4592910" y="1055264"/>
            <a:ext cx="2118056" cy="1731321"/>
          </a:xfrm>
          <a:prstGeom prst="rect">
            <a:avLst/>
          </a:prstGeom>
        </p:spPr>
      </p:pic>
      <p:pic>
        <p:nvPicPr>
          <p:cNvPr id="28" name="Picture 27" descr="A group of people working on a metal structure&#10;&#10;Description automatically generated">
            <a:extLst>
              <a:ext uri="{FF2B5EF4-FFF2-40B4-BE49-F238E27FC236}">
                <a16:creationId xmlns:a16="http://schemas.microsoft.com/office/drawing/2014/main" id="{7F46A100-B555-8DE1-170D-D225917B8D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2151" y="2758520"/>
            <a:ext cx="2110686" cy="1731322"/>
          </a:xfrm>
          <a:prstGeom prst="rect">
            <a:avLst/>
          </a:prstGeom>
        </p:spPr>
      </p:pic>
      <p:sp>
        <p:nvSpPr>
          <p:cNvPr id="29" name="TextBox 8">
            <a:extLst>
              <a:ext uri="{FF2B5EF4-FFF2-40B4-BE49-F238E27FC236}">
                <a16:creationId xmlns:a16="http://schemas.microsoft.com/office/drawing/2014/main" id="{740F2B9F-89F3-5FD6-EC68-F502689F88C6}"/>
              </a:ext>
            </a:extLst>
          </p:cNvPr>
          <p:cNvSpPr txBox="1"/>
          <p:nvPr/>
        </p:nvSpPr>
        <p:spPr>
          <a:xfrm>
            <a:off x="307442" y="2768811"/>
            <a:ext cx="616386" cy="435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60"/>
              </a:lnSpc>
            </a:pPr>
            <a:r>
              <a:rPr lang="en-US" sz="2000" dirty="0">
                <a:solidFill>
                  <a:schemeClr val="tx1"/>
                </a:solidFill>
                <a:latin typeface="Poppins Light" pitchFamily="2" charset="77"/>
                <a:ea typeface="Noto Sans Light" panose="020B0402040504020204" pitchFamily="34" charset="0"/>
                <a:cs typeface="Poppins Light" pitchFamily="2" charset="77"/>
              </a:rPr>
              <a:t>01</a:t>
            </a: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4B6B788F-C50A-F948-4E69-072B86AA4A6B}"/>
              </a:ext>
            </a:extLst>
          </p:cNvPr>
          <p:cNvSpPr txBox="1"/>
          <p:nvPr/>
        </p:nvSpPr>
        <p:spPr>
          <a:xfrm>
            <a:off x="2451817" y="1051520"/>
            <a:ext cx="616386" cy="435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60"/>
              </a:lnSpc>
            </a:pPr>
            <a:r>
              <a:rPr lang="en-US" sz="2000" dirty="0">
                <a:solidFill>
                  <a:schemeClr val="bg1"/>
                </a:solidFill>
                <a:latin typeface="Poppins Light" pitchFamily="2" charset="77"/>
                <a:ea typeface="Noto Sans Light" panose="020B0402040504020204" pitchFamily="34" charset="0"/>
                <a:cs typeface="Poppins Light" pitchFamily="2" charset="77"/>
              </a:rPr>
              <a:t>02</a:t>
            </a:r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D8DB56E1-D958-2580-B404-3CF33E1A2CBB}"/>
              </a:ext>
            </a:extLst>
          </p:cNvPr>
          <p:cNvSpPr txBox="1"/>
          <p:nvPr/>
        </p:nvSpPr>
        <p:spPr>
          <a:xfrm>
            <a:off x="4553457" y="2762310"/>
            <a:ext cx="616386" cy="435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60"/>
              </a:lnSpc>
            </a:pPr>
            <a:r>
              <a:rPr lang="en-US" sz="2000" dirty="0">
                <a:solidFill>
                  <a:schemeClr val="tx1"/>
                </a:solidFill>
                <a:latin typeface="Poppins Light" pitchFamily="2" charset="77"/>
                <a:ea typeface="Noto Sans Light" panose="020B0402040504020204" pitchFamily="34" charset="0"/>
                <a:cs typeface="Poppins Light" pitchFamily="2" charset="77"/>
              </a:rPr>
              <a:t>03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8BCCE0-11D3-703C-53EB-3C2C3C854450}"/>
              </a:ext>
            </a:extLst>
          </p:cNvPr>
          <p:cNvSpPr txBox="1"/>
          <p:nvPr/>
        </p:nvSpPr>
        <p:spPr>
          <a:xfrm>
            <a:off x="550986" y="4514474"/>
            <a:ext cx="6994950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/>
                </a:solidFill>
                <a:effectLst/>
                <a:latin typeface="Poppins" pitchFamily="2" charset="77"/>
                <a:cs typeface="Poppins" pitchFamily="2" charset="77"/>
              </a:rPr>
              <a:t>Program delivery may be tailored to meet the specific needs of your team.</a:t>
            </a:r>
          </a:p>
        </p:txBody>
      </p:sp>
    </p:spTree>
    <p:extLst>
      <p:ext uri="{BB962C8B-B14F-4D97-AF65-F5344CB8AC3E}">
        <p14:creationId xmlns:p14="http://schemas.microsoft.com/office/powerpoint/2010/main" val="2833498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06379A-2729-095D-6FAB-BFB18F16C074}"/>
              </a:ext>
            </a:extLst>
          </p:cNvPr>
          <p:cNvSpPr/>
          <p:nvPr/>
        </p:nvSpPr>
        <p:spPr>
          <a:xfrm>
            <a:off x="0" y="0"/>
            <a:ext cx="9144000" cy="21130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 Light" pitchFamily="2" charset="77"/>
            </a:endParaRP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EEA6F2BC-D772-12B8-E8A7-4E735311EFC8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301997" y="1695811"/>
            <a:ext cx="1304202" cy="373063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1200" i="1" dirty="0">
                <a:solidFill>
                  <a:schemeClr val="tx2">
                    <a:lumMod val="50000"/>
                  </a:schemeClr>
                </a:solidFill>
                <a:latin typeface="Poppins Light" pitchFamily="2" charset="77"/>
                <a:cs typeface="Poppins Light" pitchFamily="2" charset="77"/>
              </a:rPr>
              <a:t>Est. 1996</a:t>
            </a:r>
          </a:p>
        </p:txBody>
      </p:sp>
      <p:sp>
        <p:nvSpPr>
          <p:cNvPr id="436" name="Google Shape;436;p42"/>
          <p:cNvSpPr txBox="1">
            <a:spLocks noGrp="1"/>
          </p:cNvSpPr>
          <p:nvPr>
            <p:ph type="title" idx="4294967295"/>
          </p:nvPr>
        </p:nvSpPr>
        <p:spPr>
          <a:xfrm>
            <a:off x="608013" y="523875"/>
            <a:ext cx="8054701" cy="1185863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The National Center for Construction Education and Research, </a:t>
            </a:r>
            <a:br>
              <a:rPr lang="en-US" sz="18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18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a not-for-profit construction education foundation</a:t>
            </a:r>
            <a:endParaRPr sz="1800" dirty="0">
              <a:solidFill>
                <a:srgbClr val="00000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46414D-CC78-5E7E-BB68-426B7FE429C0}"/>
              </a:ext>
            </a:extLst>
          </p:cNvPr>
          <p:cNvSpPr txBox="1"/>
          <p:nvPr/>
        </p:nvSpPr>
        <p:spPr>
          <a:xfrm>
            <a:off x="763243" y="4020002"/>
            <a:ext cx="1014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800" kern="100" dirty="0">
                <a:effectLst/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Vision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C36A10-7695-9357-9067-B2FECA9BBC21}"/>
              </a:ext>
            </a:extLst>
          </p:cNvPr>
          <p:cNvSpPr txBox="1"/>
          <p:nvPr/>
        </p:nvSpPr>
        <p:spPr>
          <a:xfrm>
            <a:off x="763242" y="2794046"/>
            <a:ext cx="10147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800" kern="100" dirty="0">
                <a:effectLst/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Mission </a:t>
            </a:r>
            <a:endParaRPr lang="en-US" kern="100" dirty="0">
              <a:effectLst/>
              <a:latin typeface="Poppins Light" pitchFamily="2" charset="77"/>
              <a:ea typeface="Noto Sans" panose="020B0502040504020204" pitchFamily="34" charset="0"/>
              <a:cs typeface="Poppins Ligh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05E63B-CDC8-471E-5571-72519C8C267F}"/>
              </a:ext>
            </a:extLst>
          </p:cNvPr>
          <p:cNvSpPr txBox="1"/>
          <p:nvPr/>
        </p:nvSpPr>
        <p:spPr>
          <a:xfrm>
            <a:off x="2162535" y="2641439"/>
            <a:ext cx="609246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72535"/>
                </a:solidFill>
                <a:effectLst/>
                <a:latin typeface="Poppins" pitchFamily="2" charset="77"/>
                <a:cs typeface="Poppins Light" pitchFamily="2" charset="77"/>
              </a:rPr>
              <a:t>Provide rigorous and relevant workforce development solutions that create opportunities for individual career advancement and support industry growth.</a:t>
            </a:r>
            <a:endParaRPr lang="en-US" dirty="0">
              <a:latin typeface="Poppins Light" pitchFamily="2" charset="77"/>
              <a:cs typeface="Poppins Light" pitchFamily="2" charset="77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FBE08B3-B5AB-28A0-F481-004BD0000657}"/>
              </a:ext>
            </a:extLst>
          </p:cNvPr>
          <p:cNvCxnSpPr/>
          <p:nvPr/>
        </p:nvCxnSpPr>
        <p:spPr>
          <a:xfrm flipV="1">
            <a:off x="736420" y="3598503"/>
            <a:ext cx="7364626" cy="23557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FC4C638-8629-1143-6014-888F9274E65F}"/>
              </a:ext>
            </a:extLst>
          </p:cNvPr>
          <p:cNvSpPr txBox="1"/>
          <p:nvPr/>
        </p:nvSpPr>
        <p:spPr>
          <a:xfrm>
            <a:off x="2162534" y="3972104"/>
            <a:ext cx="60924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dirty="0">
                <a:solidFill>
                  <a:srgbClr val="172535"/>
                </a:solidFill>
                <a:effectLst/>
                <a:latin typeface="Poppins" pitchFamily="2" charset="77"/>
                <a:cs typeface="Poppins Light" pitchFamily="2" charset="77"/>
              </a:rPr>
              <a:t>A qualified and successful workforce of diverse individuals whose lives were improved through construction education.</a:t>
            </a:r>
          </a:p>
          <a:p>
            <a:pPr algn="l" fontAlgn="base"/>
            <a:br>
              <a:rPr lang="en-US" dirty="0">
                <a:solidFill>
                  <a:srgbClr val="172535"/>
                </a:solidFill>
                <a:effectLst/>
                <a:latin typeface="Poppins" pitchFamily="2" charset="77"/>
                <a:cs typeface="Poppins Light" pitchFamily="2" charset="77"/>
              </a:rPr>
            </a:br>
            <a:endParaRPr lang="en-US" dirty="0">
              <a:solidFill>
                <a:srgbClr val="172535"/>
              </a:solidFill>
              <a:effectLst/>
              <a:latin typeface="Poppins" pitchFamily="2" charset="77"/>
              <a:cs typeface="Poppins Light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7D44DA-7795-CA75-3AD2-E2E44357218B}"/>
              </a:ext>
            </a:extLst>
          </p:cNvPr>
          <p:cNvSpPr/>
          <p:nvPr/>
        </p:nvSpPr>
        <p:spPr>
          <a:xfrm>
            <a:off x="751840" y="2748538"/>
            <a:ext cx="1036320" cy="45668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 Light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7307EB-8D3A-00C7-CBE8-30B0A83EE88A}"/>
              </a:ext>
            </a:extLst>
          </p:cNvPr>
          <p:cNvSpPr/>
          <p:nvPr/>
        </p:nvSpPr>
        <p:spPr>
          <a:xfrm>
            <a:off x="751840" y="3967268"/>
            <a:ext cx="1036320" cy="45668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 Light" pitchFamily="2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7346335-7AD3-1AE1-028B-481DFA8B4E3D}"/>
              </a:ext>
            </a:extLst>
          </p:cNvPr>
          <p:cNvCxnSpPr>
            <a:cxnSpLocks/>
          </p:cNvCxnSpPr>
          <p:nvPr/>
        </p:nvCxnSpPr>
        <p:spPr>
          <a:xfrm>
            <a:off x="8191500" y="1861182"/>
            <a:ext cx="952500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0555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1E9DF-0717-7A5C-3DA3-AF0A86EDB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442" y="460023"/>
            <a:ext cx="6866626" cy="572700"/>
          </a:xfrm>
        </p:spPr>
        <p:txBody>
          <a:bodyPr>
            <a:noAutofit/>
          </a:bodyPr>
          <a:lstStyle/>
          <a:p>
            <a:r>
              <a:rPr lang="en-US" sz="2800" dirty="0"/>
              <a:t>New Craft Training Model Assistance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C11AE-FD7C-FF42-DEF5-A93E9BD13C3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1150" y="1535502"/>
            <a:ext cx="8521700" cy="3364302"/>
          </a:xfrm>
        </p:spPr>
        <p:txBody>
          <a:bodyPr>
            <a:normAutofit/>
          </a:bodyPr>
          <a:lstStyle/>
          <a:p>
            <a:r>
              <a:rPr lang="en-US" dirty="0"/>
              <a:t>Provided by NCCER: </a:t>
            </a:r>
          </a:p>
          <a:p>
            <a:pPr lvl="1"/>
            <a:r>
              <a:rPr lang="en-US" dirty="0"/>
              <a:t>Extensive portfolio of content (~2000 modules)</a:t>
            </a:r>
          </a:p>
          <a:p>
            <a:pPr lvl="1"/>
            <a:r>
              <a:rPr lang="en-US" dirty="0"/>
              <a:t>Instructional designers</a:t>
            </a:r>
          </a:p>
          <a:p>
            <a:pPr lvl="1"/>
            <a:r>
              <a:rPr lang="en-US" dirty="0"/>
              <a:t>Technical and script writers</a:t>
            </a:r>
          </a:p>
          <a:p>
            <a:pPr lvl="1"/>
            <a:r>
              <a:rPr lang="en-US" dirty="0"/>
              <a:t>Video team</a:t>
            </a:r>
          </a:p>
          <a:p>
            <a:pPr lvl="1"/>
            <a:r>
              <a:rPr lang="en-US" dirty="0"/>
              <a:t>Digital content developers</a:t>
            </a:r>
          </a:p>
          <a:p>
            <a:pPr lvl="1"/>
            <a:r>
              <a:rPr lang="en-US" dirty="0"/>
              <a:t>Delivery platform</a:t>
            </a:r>
          </a:p>
          <a:p>
            <a:pPr marL="596900" lvl="1" indent="0">
              <a:buNone/>
            </a:pPr>
            <a:endParaRPr lang="en-US" dirty="0"/>
          </a:p>
          <a:p>
            <a:r>
              <a:rPr lang="en-US" dirty="0"/>
              <a:t>What we need: </a:t>
            </a:r>
          </a:p>
          <a:p>
            <a:pPr lvl="1"/>
            <a:r>
              <a:rPr lang="en-US" dirty="0"/>
              <a:t>Access to project sites for video shoots</a:t>
            </a:r>
          </a:p>
          <a:p>
            <a:pPr lvl="1"/>
            <a:r>
              <a:rPr lang="en-US" dirty="0"/>
              <a:t>Subject matter experts (guidance and content review)</a:t>
            </a:r>
          </a:p>
          <a:p>
            <a:pPr lvl="1"/>
            <a:r>
              <a:rPr lang="en-US" dirty="0"/>
              <a:t>On screen talent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D26CCF7-AA9D-B882-6265-3CBBFC69D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650" y="0"/>
            <a:ext cx="1954362" cy="85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611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40E839-CB7B-0271-57CA-86CA67E2B7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0"/>
            <a:ext cx="9139585" cy="5145984"/>
          </a:xfrm>
          <a:prstGeom prst="rect">
            <a:avLst/>
          </a:prstGeom>
        </p:spPr>
      </p:pic>
      <p:sp>
        <p:nvSpPr>
          <p:cNvPr id="2" name="Google Shape;436;p42">
            <a:extLst>
              <a:ext uri="{FF2B5EF4-FFF2-40B4-BE49-F238E27FC236}">
                <a16:creationId xmlns:a16="http://schemas.microsoft.com/office/drawing/2014/main" id="{78A0BB8F-9690-624F-DDC7-93CA64BB45F8}"/>
              </a:ext>
            </a:extLst>
          </p:cNvPr>
          <p:cNvSpPr txBox="1">
            <a:spLocks/>
          </p:cNvSpPr>
          <p:nvPr/>
        </p:nvSpPr>
        <p:spPr>
          <a:xfrm>
            <a:off x="328613" y="-136525"/>
            <a:ext cx="8054701" cy="1185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28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28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28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28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28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28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28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28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2800"/>
              <a:buFont typeface="Noto Sans"/>
              <a:buNone/>
              <a:defRPr sz="28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rPr>
              <a:t>Changing lives </a:t>
            </a:r>
            <a:r>
              <a:rPr lang="en-US" sz="18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since 1996 with help from companies like you.</a:t>
            </a:r>
          </a:p>
        </p:txBody>
      </p:sp>
    </p:spTree>
    <p:extLst>
      <p:ext uri="{BB962C8B-B14F-4D97-AF65-F5344CB8AC3E}">
        <p14:creationId xmlns:p14="http://schemas.microsoft.com/office/powerpoint/2010/main" val="3512745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D6A98EF-726E-DF61-EB3B-1F6F46570349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161864" y="1356550"/>
            <a:ext cx="2812690" cy="650292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sz="16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For questions, </a:t>
            </a:r>
            <a:br>
              <a:rPr lang="en-US" sz="16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1600" dirty="0">
                <a:solidFill>
                  <a:schemeClr val="tx1"/>
                </a:solidFill>
                <a:latin typeface="Poppins" pitchFamily="2" charset="77"/>
                <a:cs typeface="Poppins" pitchFamily="2" charset="77"/>
              </a:rPr>
              <a:t>please contact:</a:t>
            </a:r>
          </a:p>
          <a:p>
            <a:endParaRPr lang="en-US" sz="1600" dirty="0">
              <a:solidFill>
                <a:srgbClr val="000000"/>
              </a:solidFill>
              <a:latin typeface="Poppins" pitchFamily="2" charset="77"/>
              <a:cs typeface="Poppins" pitchFamily="2" charset="77"/>
            </a:endParaRPr>
          </a:p>
          <a:p>
            <a:endParaRPr lang="en-US" dirty="0">
              <a:solidFill>
                <a:srgbClr val="00000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B2CE0-5310-B94B-1F56-4FE8CAB7BA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Thank you!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9029FE-7D5C-3195-2687-9B3F6CE044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864" y="2005116"/>
            <a:ext cx="2926241" cy="1131543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rPr>
              <a:t>Boyd Worsham</a:t>
            </a:r>
          </a:p>
          <a:p>
            <a:r>
              <a:rPr lang="en-US" b="1" dirty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  <a:hlinkClick r:id="rId2"/>
              </a:rPr>
              <a:t>bworsham@nccer.org</a:t>
            </a:r>
            <a:endParaRPr lang="en-US" b="1" dirty="0">
              <a:solidFill>
                <a:schemeClr val="tx1"/>
              </a:solidFill>
              <a:latin typeface="Poppins SemiBold" pitchFamily="2" charset="77"/>
              <a:cs typeface="Poppins SemiBold" pitchFamily="2" charset="77"/>
            </a:endParaRPr>
          </a:p>
          <a:p>
            <a:endParaRPr lang="en-US" b="1" dirty="0">
              <a:solidFill>
                <a:schemeClr val="tx1"/>
              </a:solidFill>
              <a:latin typeface="Poppins SemiBold" pitchFamily="2" charset="77"/>
              <a:cs typeface="Poppins SemiBold" pitchFamily="2" charset="77"/>
            </a:endParaRPr>
          </a:p>
          <a:p>
            <a:r>
              <a:rPr lang="en-US" b="1" dirty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rPr>
              <a:t>Jennifer Wilkerson</a:t>
            </a:r>
          </a:p>
          <a:p>
            <a:r>
              <a:rPr lang="en-US" b="1" dirty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  <a:hlinkClick r:id="rId3"/>
              </a:rPr>
              <a:t>jwilkerson@nccer.org</a:t>
            </a:r>
            <a:endParaRPr lang="en-US" b="1" dirty="0">
              <a:solidFill>
                <a:schemeClr val="tx1"/>
              </a:solidFill>
              <a:latin typeface="Poppins SemiBold" pitchFamily="2" charset="77"/>
              <a:cs typeface="Poppins SemiBold" pitchFamily="2" charset="77"/>
            </a:endParaRPr>
          </a:p>
          <a:p>
            <a:endParaRPr lang="en-US" b="1" dirty="0">
              <a:solidFill>
                <a:schemeClr val="tx1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7D0A12A-86FF-A7EF-4740-DEB94B50797C}"/>
              </a:ext>
            </a:extLst>
          </p:cNvPr>
          <p:cNvCxnSpPr>
            <a:cxnSpLocks/>
          </p:cNvCxnSpPr>
          <p:nvPr/>
        </p:nvCxnSpPr>
        <p:spPr>
          <a:xfrm>
            <a:off x="374573" y="1286612"/>
            <a:ext cx="2599981" cy="17706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qr code with a red text&#10;&#10;Description automatically generated">
            <a:extLst>
              <a:ext uri="{FF2B5EF4-FFF2-40B4-BE49-F238E27FC236}">
                <a16:creationId xmlns:a16="http://schemas.microsoft.com/office/drawing/2014/main" id="{B7B79928-E2EA-32A1-D457-0B7E756379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124" y="3401480"/>
            <a:ext cx="1170391" cy="117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6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06379A-2729-095D-6FAB-BFB18F16C074}"/>
              </a:ext>
            </a:extLst>
          </p:cNvPr>
          <p:cNvSpPr/>
          <p:nvPr/>
        </p:nvSpPr>
        <p:spPr>
          <a:xfrm>
            <a:off x="0" y="0"/>
            <a:ext cx="9144000" cy="21130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 Light" pitchFamily="2" charset="77"/>
            </a:endParaRPr>
          </a:p>
        </p:txBody>
      </p:sp>
      <p:sp>
        <p:nvSpPr>
          <p:cNvPr id="436" name="Google Shape;436;p42"/>
          <p:cNvSpPr txBox="1">
            <a:spLocks noGrp="1"/>
          </p:cNvSpPr>
          <p:nvPr>
            <p:ph type="title" idx="4294967295"/>
          </p:nvPr>
        </p:nvSpPr>
        <p:spPr>
          <a:xfrm>
            <a:off x="608013" y="523875"/>
            <a:ext cx="8054701" cy="1185863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The National Center for Construction Education and Research, </a:t>
            </a:r>
            <a:br>
              <a:rPr lang="en-US" sz="18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18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a not-for-profit construction education foundation</a:t>
            </a:r>
            <a:endParaRPr sz="1800" dirty="0">
              <a:solidFill>
                <a:srgbClr val="00000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6C4926-72F4-A6A4-8264-6556BBC50EA7}"/>
              </a:ext>
            </a:extLst>
          </p:cNvPr>
          <p:cNvSpPr txBox="1"/>
          <p:nvPr/>
        </p:nvSpPr>
        <p:spPr>
          <a:xfrm>
            <a:off x="671802" y="3346969"/>
            <a:ext cx="3297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800" kern="100" dirty="0">
                <a:effectLst/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Workforce Development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2039D9-2AE9-7516-3838-69D22A075426}"/>
              </a:ext>
            </a:extLst>
          </p:cNvPr>
          <p:cNvSpPr txBox="1"/>
          <p:nvPr/>
        </p:nvSpPr>
        <p:spPr>
          <a:xfrm>
            <a:off x="671802" y="2684721"/>
            <a:ext cx="36038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800" kern="100" dirty="0">
                <a:effectLst/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Curricula &amp; Assessments </a:t>
            </a:r>
            <a:endParaRPr lang="en-US" kern="100" dirty="0">
              <a:effectLst/>
              <a:latin typeface="Poppins Light" pitchFamily="2" charset="77"/>
              <a:ea typeface="Noto Sans" panose="020B0502040504020204" pitchFamily="34" charset="0"/>
              <a:cs typeface="Poppins Ligh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50B9F1-1BC6-046B-1AA0-DF521305BF49}"/>
              </a:ext>
            </a:extLst>
          </p:cNvPr>
          <p:cNvSpPr txBox="1"/>
          <p:nvPr/>
        </p:nvSpPr>
        <p:spPr>
          <a:xfrm>
            <a:off x="3964566" y="2583019"/>
            <a:ext cx="48111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kern="1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O</a:t>
            </a:r>
            <a:r>
              <a:rPr lang="en-US" kern="100" dirty="0">
                <a:effectLst/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ver </a:t>
            </a:r>
            <a:r>
              <a:rPr lang="en-US" b="1" kern="100" dirty="0">
                <a:effectLst/>
                <a:latin typeface="Poppins SemiBold" pitchFamily="2" charset="77"/>
                <a:ea typeface="Noto Sans" panose="020B0502040504020204" pitchFamily="34" charset="0"/>
                <a:cs typeface="Poppins SemiBold" pitchFamily="2" charset="77"/>
              </a:rPr>
              <a:t>45 crafts </a:t>
            </a:r>
            <a:r>
              <a:rPr lang="en-US" kern="100" dirty="0">
                <a:effectLst/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and </a:t>
            </a:r>
            <a:r>
              <a:rPr lang="en-US" b="1" kern="100" dirty="0">
                <a:effectLst/>
                <a:latin typeface="Poppins SemiBold" pitchFamily="2" charset="77"/>
                <a:ea typeface="Noto Sans" panose="020B0502040504020204" pitchFamily="34" charset="0"/>
                <a:cs typeface="Poppins SemiBold" pitchFamily="2" charset="77"/>
              </a:rPr>
              <a:t>25</a:t>
            </a:r>
            <a:r>
              <a:rPr lang="en-US" kern="100" dirty="0">
                <a:effectLst/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 construction-related </a:t>
            </a:r>
            <a:br>
              <a:rPr lang="en-US" kern="100" dirty="0">
                <a:effectLst/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</a:br>
            <a:r>
              <a:rPr lang="en-US" kern="100" dirty="0">
                <a:effectLst/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areas of study</a:t>
            </a:r>
            <a:endParaRPr lang="en-US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DFD83D-2D41-A720-910B-4BDE5DC6CA77}"/>
              </a:ext>
            </a:extLst>
          </p:cNvPr>
          <p:cNvSpPr txBox="1"/>
          <p:nvPr/>
        </p:nvSpPr>
        <p:spPr>
          <a:xfrm>
            <a:off x="3964567" y="3395697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kern="100" dirty="0">
                <a:effectLst/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Nearly </a:t>
            </a:r>
            <a:r>
              <a:rPr lang="en-US" b="1" kern="100" dirty="0">
                <a:effectLst/>
                <a:latin typeface="Poppins SemiBold" pitchFamily="2" charset="77"/>
                <a:ea typeface="Noto Sans" panose="020B0502040504020204" pitchFamily="34" charset="0"/>
                <a:cs typeface="Poppins SemiBold" pitchFamily="2" charset="77"/>
              </a:rPr>
              <a:t>7,000</a:t>
            </a:r>
            <a:r>
              <a:rPr lang="en-US" kern="100" dirty="0">
                <a:effectLst/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 points of delivery</a:t>
            </a:r>
            <a:endParaRPr lang="en-US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2D4222-1097-88FB-4452-D0F7760C26A3}"/>
              </a:ext>
            </a:extLst>
          </p:cNvPr>
          <p:cNvSpPr txBox="1"/>
          <p:nvPr/>
        </p:nvSpPr>
        <p:spPr>
          <a:xfrm>
            <a:off x="671802" y="3935162"/>
            <a:ext cx="36610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800" kern="100" dirty="0"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Industry-Recognized Credentials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C42C2F-BDE6-38BC-3F30-C20C7888466D}"/>
              </a:ext>
            </a:extLst>
          </p:cNvPr>
          <p:cNvSpPr txBox="1"/>
          <p:nvPr/>
        </p:nvSpPr>
        <p:spPr>
          <a:xfrm>
            <a:off x="4021058" y="3974187"/>
            <a:ext cx="4698148" cy="738664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102870" marR="0" lvl="0" indent="-19431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kern="1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Over </a:t>
            </a:r>
            <a:r>
              <a:rPr lang="en-US" b="1" kern="100" dirty="0">
                <a:latin typeface="Poppins SemiBold" pitchFamily="2" charset="77"/>
                <a:ea typeface="Noto Sans" panose="020B0502040504020204" pitchFamily="34" charset="0"/>
                <a:cs typeface="Poppins SemiBold" pitchFamily="2" charset="77"/>
              </a:rPr>
              <a:t>2.4 Million </a:t>
            </a:r>
            <a:r>
              <a:rPr lang="en-US" kern="1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credentials</a:t>
            </a:r>
          </a:p>
          <a:p>
            <a:pPr marL="102870" marR="0" lvl="0" indent="-19431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kern="1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Issued to </a:t>
            </a:r>
            <a:r>
              <a:rPr lang="en-US" b="1" kern="100" dirty="0">
                <a:latin typeface="Poppins SemiBold" pitchFamily="2" charset="77"/>
                <a:ea typeface="Noto Sans" panose="020B0502040504020204" pitchFamily="34" charset="0"/>
                <a:cs typeface="Poppins SemiBold" pitchFamily="2" charset="77"/>
              </a:rPr>
              <a:t>1.2 Million </a:t>
            </a:r>
            <a:r>
              <a:rPr lang="en-US" kern="1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craft professionals </a:t>
            </a:r>
          </a:p>
          <a:p>
            <a:pPr marL="102870" marR="0" lvl="0" indent="-19431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b="1" kern="100" dirty="0">
                <a:latin typeface="Poppins SemiBold" pitchFamily="2" charset="77"/>
                <a:ea typeface="Noto Sans" panose="020B0502040504020204" pitchFamily="34" charset="0"/>
                <a:cs typeface="Poppins SemiBold" pitchFamily="2" charset="77"/>
              </a:rPr>
              <a:t>22.8 Million </a:t>
            </a:r>
            <a:r>
              <a:rPr lang="en-US" kern="100" dirty="0">
                <a:latin typeface="Poppins" pitchFamily="2" charset="77"/>
                <a:ea typeface="Noto Sans" panose="020B0502040504020204" pitchFamily="34" charset="0"/>
                <a:cs typeface="Poppins" pitchFamily="2" charset="77"/>
              </a:rPr>
              <a:t>modules of craft training delivered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1B6177-1F20-8159-28E4-162E116D2FA6}"/>
              </a:ext>
            </a:extLst>
          </p:cNvPr>
          <p:cNvCxnSpPr/>
          <p:nvPr/>
        </p:nvCxnSpPr>
        <p:spPr>
          <a:xfrm flipV="1">
            <a:off x="676085" y="3202933"/>
            <a:ext cx="7364626" cy="23557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BB18CE-970B-64ED-708E-3B9C91EF6E27}"/>
              </a:ext>
            </a:extLst>
          </p:cNvPr>
          <p:cNvCxnSpPr/>
          <p:nvPr/>
        </p:nvCxnSpPr>
        <p:spPr>
          <a:xfrm flipV="1">
            <a:off x="729050" y="3837401"/>
            <a:ext cx="7364626" cy="23557"/>
          </a:xfrm>
          <a:prstGeom prst="line">
            <a:avLst/>
          </a:prstGeom>
          <a:ln>
            <a:solidFill>
              <a:srgbClr val="1D21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3">
            <a:extLst>
              <a:ext uri="{FF2B5EF4-FFF2-40B4-BE49-F238E27FC236}">
                <a16:creationId xmlns:a16="http://schemas.microsoft.com/office/drawing/2014/main" id="{7FFB8107-D26F-5DF7-BA07-30FB6D9C5551}"/>
              </a:ext>
            </a:extLst>
          </p:cNvPr>
          <p:cNvSpPr txBox="1">
            <a:spLocks/>
          </p:cNvSpPr>
          <p:nvPr/>
        </p:nvSpPr>
        <p:spPr>
          <a:xfrm>
            <a:off x="7301997" y="1695811"/>
            <a:ext cx="1304202" cy="37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800"/>
              <a:buFont typeface="Noto Sans"/>
              <a:buChar char="●"/>
              <a:defRPr sz="18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○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■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●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○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■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●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○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■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114300" indent="0">
              <a:buFont typeface="Noto Sans"/>
              <a:buNone/>
            </a:pPr>
            <a:r>
              <a:rPr lang="en-US" sz="1200" i="1" dirty="0">
                <a:solidFill>
                  <a:schemeClr val="tx2">
                    <a:lumMod val="50000"/>
                  </a:schemeClr>
                </a:solidFill>
                <a:latin typeface="Poppins Light" pitchFamily="2" charset="77"/>
                <a:cs typeface="Poppins Light" pitchFamily="2" charset="77"/>
              </a:rPr>
              <a:t>Est. 1996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76CC62-F155-5A5B-C5ED-BF246EE3EF5A}"/>
              </a:ext>
            </a:extLst>
          </p:cNvPr>
          <p:cNvCxnSpPr>
            <a:cxnSpLocks/>
          </p:cNvCxnSpPr>
          <p:nvPr/>
        </p:nvCxnSpPr>
        <p:spPr>
          <a:xfrm>
            <a:off x="8191500" y="1861182"/>
            <a:ext cx="952500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9357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9C3681E-079A-CE4B-52B9-B2D564A309F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14479" y="1870060"/>
            <a:ext cx="3331960" cy="253709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172535"/>
                </a:solidFill>
                <a:effectLst/>
                <a:latin typeface="Poppins SemiBold" pitchFamily="2" charset="77"/>
                <a:cs typeface="Poppins SemiBold" pitchFamily="2" charset="77"/>
              </a:rPr>
              <a:t>11 leading contractors</a:t>
            </a:r>
            <a:r>
              <a:rPr lang="en-US" sz="1600" dirty="0">
                <a:solidFill>
                  <a:srgbClr val="172535"/>
                </a:solidFill>
                <a:effectLst/>
                <a:latin typeface="Poppins" pitchFamily="2" charset="77"/>
              </a:rPr>
              <a:t> came together in the mid-1990s to standardize training and provide industry-recognized credentials.</a:t>
            </a:r>
            <a:endParaRPr lang="en-US" sz="1600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73F22AF4-838E-B896-0D64-54C729BD111E}"/>
              </a:ext>
            </a:extLst>
          </p:cNvPr>
          <p:cNvSpPr txBox="1">
            <a:spLocks/>
          </p:cNvSpPr>
          <p:nvPr/>
        </p:nvSpPr>
        <p:spPr>
          <a:xfrm>
            <a:off x="217638" y="545919"/>
            <a:ext cx="8266937" cy="683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800"/>
              <a:buFont typeface="Noto Sans"/>
              <a:buNone/>
              <a:defRPr lang="en-US" sz="1800" b="0" i="0" u="none" strike="noStrike" cap="none" dirty="0">
                <a:solidFill>
                  <a:srgbClr val="000000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  <a:sym typeface="Noto Sans"/>
              </a:defRPr>
            </a:lvl1pPr>
            <a:lvl2pPr marL="596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0541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5113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19685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None/>
              <a:defRPr lang="en-US" sz="1800" b="0" i="0" u="none" strike="noStrike" cap="none" dirty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■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●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○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■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2800" dirty="0">
                <a:solidFill>
                  <a:srgbClr val="172535"/>
                </a:solidFill>
                <a:latin typeface="Poppins" pitchFamily="2" charset="77"/>
              </a:rPr>
              <a:t>Built for industry, by industry. 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FEF115-C57B-D083-97C5-75EF49F528C3}"/>
              </a:ext>
            </a:extLst>
          </p:cNvPr>
          <p:cNvSpPr txBox="1"/>
          <p:nvPr/>
        </p:nvSpPr>
        <p:spPr>
          <a:xfrm>
            <a:off x="514479" y="1411611"/>
            <a:ext cx="3212693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Poppins SemiBold" pitchFamily="2" charset="77"/>
                <a:ea typeface="Noto Sans" panose="020B0502040504020204" pitchFamily="34" charset="0"/>
                <a:cs typeface="Poppins SemiBold" pitchFamily="2" charset="77"/>
              </a:rPr>
              <a:t>Standardizing Construction Education</a:t>
            </a:r>
            <a:endParaRPr lang="en-US" sz="1200" dirty="0">
              <a:solidFill>
                <a:schemeClr val="tx1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767103-22C5-EBA8-2FCE-4EDC7485D134}"/>
              </a:ext>
            </a:extLst>
          </p:cNvPr>
          <p:cNvSpPr txBox="1"/>
          <p:nvPr/>
        </p:nvSpPr>
        <p:spPr>
          <a:xfrm>
            <a:off x="4743512" y="1411611"/>
            <a:ext cx="3585242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Poppins SemiBold" pitchFamily="2" charset="77"/>
                <a:ea typeface="Noto Sans" panose="020B0502040504020204" pitchFamily="34" charset="0"/>
                <a:cs typeface="Poppins SemiBold" pitchFamily="2" charset="77"/>
              </a:rPr>
              <a:t>Founding Contractors</a:t>
            </a:r>
            <a:endParaRPr lang="en-US" sz="1200" dirty="0">
              <a:solidFill>
                <a:schemeClr val="tx1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6F8F29DE-91BB-4CB5-10FE-03D7BFC7F613}"/>
              </a:ext>
            </a:extLst>
          </p:cNvPr>
          <p:cNvSpPr txBox="1">
            <a:spLocks/>
          </p:cNvSpPr>
          <p:nvPr/>
        </p:nvSpPr>
        <p:spPr>
          <a:xfrm>
            <a:off x="4572000" y="1759714"/>
            <a:ext cx="3424727" cy="2757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800"/>
              <a:buFont typeface="Noto Sans"/>
              <a:buNone/>
              <a:defRPr lang="en-US" sz="1800" b="0" i="0" u="none" strike="noStrike" cap="none" dirty="0">
                <a:solidFill>
                  <a:srgbClr val="000000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  <a:sym typeface="Noto Sans"/>
              </a:defRPr>
            </a:lvl1pPr>
            <a:lvl2pPr marL="596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0541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5113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19685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None/>
              <a:defRPr lang="en-US" sz="1800" b="0" i="0" u="none" strike="noStrike" cap="none" dirty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■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●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○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■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400050" indent="-182880">
              <a:lnSpc>
                <a:spcPct val="150000"/>
              </a:lnSpc>
              <a:buSzPct val="100000"/>
              <a:buFont typeface="System Font Regular"/>
              <a:buChar char="•"/>
            </a:pPr>
            <a:r>
              <a:rPr lang="en-US" sz="1000" dirty="0">
                <a:solidFill>
                  <a:srgbClr val="172535"/>
                </a:solidFill>
                <a:latin typeface="Poppins" pitchFamily="2" charset="77"/>
              </a:rPr>
              <a:t>Bechtel</a:t>
            </a:r>
          </a:p>
          <a:p>
            <a:pPr marL="400050" indent="-182880">
              <a:lnSpc>
                <a:spcPct val="150000"/>
              </a:lnSpc>
              <a:buSzPct val="100000"/>
              <a:buFont typeface="System Font Regular"/>
              <a:buChar char="•"/>
            </a:pPr>
            <a:r>
              <a:rPr lang="en-US" sz="1000" dirty="0">
                <a:solidFill>
                  <a:srgbClr val="172535"/>
                </a:solidFill>
                <a:latin typeface="Poppins" pitchFamily="2" charset="77"/>
              </a:rPr>
              <a:t>BE&amp;K Building Group</a:t>
            </a:r>
          </a:p>
          <a:p>
            <a:pPr marL="400050" indent="-182880">
              <a:lnSpc>
                <a:spcPct val="150000"/>
              </a:lnSpc>
              <a:buSzPct val="100000"/>
              <a:buFont typeface="System Font Regular"/>
              <a:buChar char="•"/>
            </a:pPr>
            <a:r>
              <a:rPr lang="en-US" sz="1000" dirty="0">
                <a:solidFill>
                  <a:srgbClr val="172535"/>
                </a:solidFill>
                <a:latin typeface="Poppins" pitchFamily="2" charset="77"/>
              </a:rPr>
              <a:t>Brown &amp; Root</a:t>
            </a:r>
          </a:p>
          <a:p>
            <a:pPr marL="400050" indent="-182880">
              <a:lnSpc>
                <a:spcPct val="150000"/>
              </a:lnSpc>
              <a:buSzPct val="100000"/>
              <a:buFont typeface="System Font Regular"/>
              <a:buChar char="•"/>
            </a:pPr>
            <a:r>
              <a:rPr lang="en-US" sz="1000" dirty="0">
                <a:solidFill>
                  <a:srgbClr val="172535"/>
                </a:solidFill>
                <a:latin typeface="Poppins" pitchFamily="2" charset="77"/>
              </a:rPr>
              <a:t>Fluor Daniel</a:t>
            </a:r>
          </a:p>
          <a:p>
            <a:pPr marL="400050" indent="-182880">
              <a:lnSpc>
                <a:spcPct val="150000"/>
              </a:lnSpc>
              <a:buSzPct val="100000"/>
              <a:buFont typeface="System Font Regular"/>
              <a:buChar char="•"/>
            </a:pPr>
            <a:r>
              <a:rPr lang="en-US" sz="1000" dirty="0">
                <a:solidFill>
                  <a:srgbClr val="172535"/>
                </a:solidFill>
                <a:latin typeface="Poppins" pitchFamily="2" charset="77"/>
              </a:rPr>
              <a:t>KCI Construction Company</a:t>
            </a:r>
          </a:p>
          <a:p>
            <a:pPr marL="400050" indent="-182880">
              <a:lnSpc>
                <a:spcPct val="150000"/>
              </a:lnSpc>
              <a:buSzPct val="100000"/>
              <a:buFont typeface="System Font Regular"/>
              <a:buChar char="•"/>
            </a:pPr>
            <a:r>
              <a:rPr lang="en-US" sz="1000" dirty="0">
                <a:solidFill>
                  <a:srgbClr val="172535"/>
                </a:solidFill>
                <a:latin typeface="Poppins" pitchFamily="2" charset="77"/>
              </a:rPr>
              <a:t>Metric Constructors</a:t>
            </a:r>
          </a:p>
          <a:p>
            <a:pPr marL="400050" indent="-182880">
              <a:lnSpc>
                <a:spcPct val="150000"/>
              </a:lnSpc>
              <a:buSzPct val="100000"/>
              <a:buFont typeface="System Font Regular"/>
              <a:buChar char="•"/>
            </a:pPr>
            <a:r>
              <a:rPr lang="en-US" sz="1000" dirty="0">
                <a:solidFill>
                  <a:srgbClr val="172535"/>
                </a:solidFill>
                <a:latin typeface="Poppins" pitchFamily="2" charset="77"/>
              </a:rPr>
              <a:t>National Industrial Constructors, Inc.</a:t>
            </a:r>
          </a:p>
          <a:p>
            <a:pPr marL="400050" indent="-182880">
              <a:lnSpc>
                <a:spcPct val="150000"/>
              </a:lnSpc>
              <a:buSzPct val="100000"/>
              <a:buFont typeface="System Font Regular"/>
              <a:buChar char="•"/>
            </a:pPr>
            <a:r>
              <a:rPr lang="en-US" sz="1000" dirty="0">
                <a:solidFill>
                  <a:srgbClr val="172535"/>
                </a:solidFill>
                <a:latin typeface="Poppins" pitchFamily="2" charset="77"/>
              </a:rPr>
              <a:t>The Austin Company</a:t>
            </a:r>
          </a:p>
          <a:p>
            <a:pPr marL="400050" indent="-182880">
              <a:lnSpc>
                <a:spcPct val="150000"/>
              </a:lnSpc>
              <a:buSzPct val="100000"/>
              <a:buFont typeface="System Font Regular"/>
              <a:buChar char="•"/>
            </a:pPr>
            <a:r>
              <a:rPr lang="en-US" sz="1000" dirty="0">
                <a:solidFill>
                  <a:srgbClr val="172535"/>
                </a:solidFill>
                <a:latin typeface="Poppins" pitchFamily="2" charset="77"/>
              </a:rPr>
              <a:t>TIC</a:t>
            </a:r>
          </a:p>
          <a:p>
            <a:pPr marL="400050" indent="-182880">
              <a:lnSpc>
                <a:spcPct val="150000"/>
              </a:lnSpc>
              <a:buSzPct val="100000"/>
              <a:buFont typeface="System Font Regular"/>
              <a:buChar char="•"/>
            </a:pPr>
            <a:r>
              <a:rPr lang="en-US" sz="1000" dirty="0">
                <a:solidFill>
                  <a:srgbClr val="172535"/>
                </a:solidFill>
                <a:latin typeface="Poppins" pitchFamily="2" charset="77"/>
              </a:rPr>
              <a:t>The Mundy Companies</a:t>
            </a:r>
          </a:p>
          <a:p>
            <a:pPr marL="400050" indent="-182880">
              <a:lnSpc>
                <a:spcPct val="150000"/>
              </a:lnSpc>
              <a:buSzPct val="100000"/>
              <a:buFont typeface="System Font Regular"/>
              <a:buChar char="•"/>
            </a:pPr>
            <a:r>
              <a:rPr lang="en-US" sz="1000" dirty="0">
                <a:solidFill>
                  <a:srgbClr val="172535"/>
                </a:solidFill>
                <a:latin typeface="Poppins" pitchFamily="2" charset="77"/>
              </a:rPr>
              <a:t>Zachry</a:t>
            </a:r>
          </a:p>
        </p:txBody>
      </p:sp>
    </p:spTree>
    <p:extLst>
      <p:ext uri="{BB962C8B-B14F-4D97-AF65-F5344CB8AC3E}">
        <p14:creationId xmlns:p14="http://schemas.microsoft.com/office/powerpoint/2010/main" val="402903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73F22AF4-838E-B896-0D64-54C729BD111E}"/>
              </a:ext>
            </a:extLst>
          </p:cNvPr>
          <p:cNvSpPr txBox="1">
            <a:spLocks/>
          </p:cNvSpPr>
          <p:nvPr/>
        </p:nvSpPr>
        <p:spPr>
          <a:xfrm>
            <a:off x="217638" y="545919"/>
            <a:ext cx="8266937" cy="683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800"/>
              <a:buFont typeface="Noto Sans"/>
              <a:buNone/>
              <a:defRPr lang="en-US" sz="1800" b="0" i="0" u="none" strike="noStrike" cap="none" dirty="0">
                <a:solidFill>
                  <a:srgbClr val="000000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  <a:sym typeface="Noto Sans"/>
              </a:defRPr>
            </a:lvl1pPr>
            <a:lvl2pPr marL="596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0541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5113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19685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None/>
              <a:defRPr lang="en-US" sz="1800" b="0" i="0" u="none" strike="noStrike" cap="none" dirty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■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●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○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■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sz="2800" dirty="0">
                <a:solidFill>
                  <a:srgbClr val="172535"/>
                </a:solidFill>
                <a:latin typeface="Poppins" pitchFamily="2" charset="77"/>
              </a:rPr>
              <a:t>Built for industry, by industry. 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767103-22C5-EBA8-2FCE-4EDC7485D134}"/>
              </a:ext>
            </a:extLst>
          </p:cNvPr>
          <p:cNvSpPr txBox="1"/>
          <p:nvPr/>
        </p:nvSpPr>
        <p:spPr>
          <a:xfrm>
            <a:off x="556569" y="1424311"/>
            <a:ext cx="3585242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Poppins SemiBold" pitchFamily="2" charset="77"/>
                <a:ea typeface="Noto Sans" panose="020B0502040504020204" pitchFamily="34" charset="0"/>
                <a:cs typeface="Poppins SemiBold" pitchFamily="2" charset="77"/>
              </a:rPr>
              <a:t>Meeting the Needs of Industry</a:t>
            </a:r>
            <a:endParaRPr lang="en-US" sz="1200" dirty="0">
              <a:solidFill>
                <a:schemeClr val="tx1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6F8F29DE-91BB-4CB5-10FE-03D7BFC7F613}"/>
              </a:ext>
            </a:extLst>
          </p:cNvPr>
          <p:cNvSpPr txBox="1">
            <a:spLocks/>
          </p:cNvSpPr>
          <p:nvPr/>
        </p:nvSpPr>
        <p:spPr>
          <a:xfrm>
            <a:off x="569269" y="1852500"/>
            <a:ext cx="3424727" cy="2537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800"/>
              <a:buFont typeface="Noto Sans"/>
              <a:buNone/>
              <a:defRPr lang="en-US" sz="1800" b="0" i="0" u="none" strike="noStrike" cap="none" dirty="0">
                <a:solidFill>
                  <a:srgbClr val="000000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  <a:sym typeface="Noto Sans"/>
              </a:defRPr>
            </a:lvl1pPr>
            <a:lvl2pPr marL="596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0541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5113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19685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None/>
              <a:defRPr lang="en-US" sz="1800" b="0" i="0" u="none" strike="noStrike" cap="none" dirty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■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●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○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■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172535"/>
                </a:solidFill>
                <a:latin typeface="Poppins" pitchFamily="2" charset="77"/>
              </a:rPr>
              <a:t>With support from our industry partners, NCCER continues to provide education for the construction industry with a significant focus on digital learning over recent years. </a:t>
            </a:r>
            <a:endParaRPr lang="en-US" sz="1600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39E939D8-CDD8-E81F-A1BD-39B585375F39}"/>
              </a:ext>
            </a:extLst>
          </p:cNvPr>
          <p:cNvSpPr txBox="1">
            <a:spLocks/>
          </p:cNvSpPr>
          <p:nvPr/>
        </p:nvSpPr>
        <p:spPr>
          <a:xfrm>
            <a:off x="4572000" y="1727838"/>
            <a:ext cx="3424727" cy="2869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91425" rIns="91425" bIns="91425" anchor="t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800"/>
              <a:buFont typeface="Noto Sans"/>
              <a:buNone/>
              <a:defRPr lang="en-US" sz="1800" b="0" i="0" u="none" strike="noStrike" cap="none" dirty="0">
                <a:solidFill>
                  <a:srgbClr val="000000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  <a:sym typeface="Noto Sans"/>
              </a:defRPr>
            </a:lvl1pPr>
            <a:lvl2pPr marL="596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0541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5113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19685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None/>
              <a:defRPr lang="en-US" sz="1800" b="0" i="0" u="none" strike="noStrike" cap="none" dirty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■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●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○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■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402336" indent="-182880">
              <a:lnSpc>
                <a:spcPct val="120000"/>
              </a:lnSpc>
              <a:spcBef>
                <a:spcPts val="300"/>
              </a:spcBef>
              <a:buSzPct val="100000"/>
              <a:buFont typeface="System Font Regular"/>
              <a:buChar char="•"/>
            </a:pPr>
            <a:r>
              <a:rPr lang="en-US" sz="1500" dirty="0">
                <a:solidFill>
                  <a:srgbClr val="172535"/>
                </a:solidFill>
                <a:latin typeface="Poppins" pitchFamily="2" charset="77"/>
              </a:rPr>
              <a:t>Baker Construction</a:t>
            </a:r>
          </a:p>
          <a:p>
            <a:pPr marL="402336" indent="-182880">
              <a:lnSpc>
                <a:spcPct val="120000"/>
              </a:lnSpc>
              <a:spcBef>
                <a:spcPts val="300"/>
              </a:spcBef>
              <a:buSzPct val="100000"/>
              <a:buFont typeface="System Font Regular"/>
              <a:buChar char="•"/>
            </a:pPr>
            <a:r>
              <a:rPr lang="en-US" sz="1500" dirty="0">
                <a:solidFill>
                  <a:srgbClr val="172535"/>
                </a:solidFill>
                <a:latin typeface="Poppins" pitchFamily="2" charset="77"/>
              </a:rPr>
              <a:t>Bechtel Corporation</a:t>
            </a:r>
          </a:p>
          <a:p>
            <a:pPr marL="402336" indent="-182880">
              <a:lnSpc>
                <a:spcPct val="120000"/>
              </a:lnSpc>
              <a:spcBef>
                <a:spcPts val="300"/>
              </a:spcBef>
              <a:buSzPct val="100000"/>
              <a:buFont typeface="System Font Regular"/>
              <a:buChar char="•"/>
            </a:pPr>
            <a:r>
              <a:rPr lang="en-US" sz="1500" dirty="0">
                <a:solidFill>
                  <a:srgbClr val="172535"/>
                </a:solidFill>
                <a:latin typeface="Poppins" pitchFamily="2" charset="77"/>
              </a:rPr>
              <a:t>Brasfield &amp; Gorrie</a:t>
            </a:r>
          </a:p>
          <a:p>
            <a:pPr marL="402336" indent="-182880">
              <a:lnSpc>
                <a:spcPct val="120000"/>
              </a:lnSpc>
              <a:spcBef>
                <a:spcPts val="300"/>
              </a:spcBef>
              <a:buSzPct val="100000"/>
              <a:buFont typeface="System Font Regular"/>
              <a:buChar char="•"/>
            </a:pPr>
            <a:r>
              <a:rPr lang="en-US" sz="1500" dirty="0">
                <a:solidFill>
                  <a:srgbClr val="172535"/>
                </a:solidFill>
                <a:latin typeface="Poppins" pitchFamily="2" charset="77"/>
              </a:rPr>
              <a:t>Cianbro</a:t>
            </a:r>
          </a:p>
          <a:p>
            <a:pPr marL="402336" indent="-182880" defTabSz="457200">
              <a:lnSpc>
                <a:spcPct val="120000"/>
              </a:lnSpc>
              <a:spcBef>
                <a:spcPts val="300"/>
              </a:spcBef>
              <a:buSzPct val="100000"/>
              <a:buFont typeface="System Font Regular"/>
              <a:buChar char="•"/>
            </a:pPr>
            <a:r>
              <a:rPr lang="en-US" sz="1500" dirty="0">
                <a:solidFill>
                  <a:srgbClr val="172535"/>
                </a:solidFill>
                <a:latin typeface="Poppins" pitchFamily="2" charset="77"/>
              </a:rPr>
              <a:t>Gilbane Building Company</a:t>
            </a:r>
          </a:p>
          <a:p>
            <a:pPr marL="402336" indent="-182880">
              <a:lnSpc>
                <a:spcPct val="120000"/>
              </a:lnSpc>
              <a:spcBef>
                <a:spcPts val="300"/>
              </a:spcBef>
              <a:buSzPct val="100000"/>
              <a:buFont typeface="System Font Regular"/>
              <a:buChar char="•"/>
            </a:pPr>
            <a:r>
              <a:rPr lang="en-US" sz="1500" dirty="0">
                <a:solidFill>
                  <a:srgbClr val="172535"/>
                </a:solidFill>
                <a:latin typeface="Poppins" pitchFamily="2" charset="77"/>
              </a:rPr>
              <a:t>Gray Construction</a:t>
            </a:r>
          </a:p>
          <a:p>
            <a:pPr marL="402336" indent="-182880">
              <a:lnSpc>
                <a:spcPct val="120000"/>
              </a:lnSpc>
              <a:spcBef>
                <a:spcPts val="300"/>
              </a:spcBef>
              <a:buSzPct val="100000"/>
              <a:buFont typeface="System Font Regular"/>
              <a:buChar char="•"/>
            </a:pPr>
            <a:r>
              <a:rPr lang="en-US" sz="1500" dirty="0">
                <a:solidFill>
                  <a:srgbClr val="172535"/>
                </a:solidFill>
                <a:latin typeface="Poppins" pitchFamily="2" charset="77"/>
              </a:rPr>
              <a:t>Haskell</a:t>
            </a:r>
          </a:p>
          <a:p>
            <a:pPr marL="402336" indent="-182880">
              <a:lnSpc>
                <a:spcPct val="120000"/>
              </a:lnSpc>
              <a:spcBef>
                <a:spcPts val="300"/>
              </a:spcBef>
              <a:buSzPct val="100000"/>
              <a:buFont typeface="System Font Regular"/>
              <a:buChar char="•"/>
            </a:pPr>
            <a:r>
              <a:rPr lang="en-US" sz="1500" dirty="0">
                <a:solidFill>
                  <a:srgbClr val="172535"/>
                </a:solidFill>
                <a:latin typeface="Poppins" pitchFamily="2" charset="77"/>
              </a:rPr>
              <a:t>Mortenson </a:t>
            </a:r>
          </a:p>
          <a:p>
            <a:pPr marL="402336" indent="-182880">
              <a:lnSpc>
                <a:spcPct val="120000"/>
              </a:lnSpc>
              <a:spcBef>
                <a:spcPts val="300"/>
              </a:spcBef>
              <a:buSzPct val="100000"/>
              <a:buFont typeface="System Font Regular"/>
              <a:buChar char="•"/>
            </a:pPr>
            <a:r>
              <a:rPr lang="en-US" sz="1500" dirty="0">
                <a:solidFill>
                  <a:srgbClr val="172535"/>
                </a:solidFill>
                <a:latin typeface="Poppins" pitchFamily="2" charset="77"/>
              </a:rPr>
              <a:t>PCL</a:t>
            </a:r>
          </a:p>
          <a:p>
            <a:pPr marL="402336" indent="-182880">
              <a:lnSpc>
                <a:spcPct val="120000"/>
              </a:lnSpc>
              <a:spcBef>
                <a:spcPts val="300"/>
              </a:spcBef>
              <a:buSzPct val="100000"/>
              <a:buFont typeface="System Font Regular"/>
              <a:buChar char="•"/>
            </a:pPr>
            <a:r>
              <a:rPr lang="en-US" sz="1500" dirty="0">
                <a:solidFill>
                  <a:srgbClr val="172535"/>
                </a:solidFill>
                <a:latin typeface="Poppins" pitchFamily="2" charset="77"/>
              </a:rPr>
              <a:t>Wayne J. Griffin Electric, Inc.</a:t>
            </a:r>
          </a:p>
          <a:p>
            <a:pPr marL="402336" indent="-182880">
              <a:lnSpc>
                <a:spcPct val="120000"/>
              </a:lnSpc>
              <a:spcBef>
                <a:spcPts val="300"/>
              </a:spcBef>
              <a:buSzPct val="100000"/>
              <a:buFont typeface="System Font Regular"/>
              <a:buChar char="•"/>
            </a:pPr>
            <a:r>
              <a:rPr lang="en-US" sz="1500" dirty="0">
                <a:solidFill>
                  <a:srgbClr val="172535"/>
                </a:solidFill>
                <a:latin typeface="Poppins" pitchFamily="2" charset="77"/>
              </a:rPr>
              <a:t>And more…</a:t>
            </a:r>
          </a:p>
          <a:p>
            <a:pPr marL="402336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4C2190-BD7E-CA46-815B-2A4574B32A0C}"/>
              </a:ext>
            </a:extLst>
          </p:cNvPr>
          <p:cNvSpPr txBox="1"/>
          <p:nvPr/>
        </p:nvSpPr>
        <p:spPr>
          <a:xfrm>
            <a:off x="4743511" y="1424311"/>
            <a:ext cx="3585242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Poppins SemiBold" pitchFamily="2" charset="77"/>
                <a:ea typeface="Noto Sans" panose="020B0502040504020204" pitchFamily="34" charset="0"/>
                <a:cs typeface="Poppins SemiBold" pitchFamily="2" charset="77"/>
              </a:rPr>
              <a:t>Current Contractor Representation </a:t>
            </a:r>
            <a:endParaRPr lang="en-US" sz="1200" dirty="0">
              <a:solidFill>
                <a:schemeClr val="tx1"/>
              </a:solidFill>
              <a:latin typeface="Poppins SemiBold" pitchFamily="2" charset="77"/>
              <a:cs typeface="Poppins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7750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4A3946-F1B8-A474-D1A5-52E962F817F9}"/>
              </a:ext>
            </a:extLst>
          </p:cNvPr>
          <p:cNvSpPr txBox="1">
            <a:spLocks/>
          </p:cNvSpPr>
          <p:nvPr/>
        </p:nvSpPr>
        <p:spPr>
          <a:xfrm>
            <a:off x="238903" y="342311"/>
            <a:ext cx="8266937" cy="683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800"/>
              <a:buFont typeface="Noto Sans"/>
              <a:buNone/>
              <a:defRPr lang="en-US" sz="1800" b="0" i="0" u="none" strike="noStrike" cap="none" dirty="0">
                <a:solidFill>
                  <a:srgbClr val="000000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  <a:sym typeface="Noto Sans"/>
              </a:defRPr>
            </a:lvl1pPr>
            <a:lvl2pPr marL="596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0541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5113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None/>
              <a:defRPr lang="en-US" sz="1800" b="0" i="0" u="none" strike="noStrike" cap="none" dirty="0" smtClean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19685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None/>
              <a:defRPr lang="en-US" sz="1800" b="0" i="0" u="none" strike="noStrike" cap="none" dirty="0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■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●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○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■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r>
              <a:rPr lang="en-US" dirty="0">
                <a:solidFill>
                  <a:srgbClr val="172535"/>
                </a:solidFill>
                <a:latin typeface="Poppins" pitchFamily="2" charset="77"/>
              </a:rPr>
              <a:t>Our Board of Trustees includes: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4A7943-9811-DF28-CBAA-AC1286578611}"/>
              </a:ext>
            </a:extLst>
          </p:cNvPr>
          <p:cNvSpPr/>
          <p:nvPr/>
        </p:nvSpPr>
        <p:spPr>
          <a:xfrm>
            <a:off x="441666" y="897270"/>
            <a:ext cx="1504116" cy="777693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 Light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31A6D4-8B55-7C1E-FDDA-F2D11C6870E6}"/>
              </a:ext>
            </a:extLst>
          </p:cNvPr>
          <p:cNvSpPr/>
          <p:nvPr/>
        </p:nvSpPr>
        <p:spPr>
          <a:xfrm>
            <a:off x="2130804" y="897270"/>
            <a:ext cx="1504116" cy="777693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 Light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459378-2806-F5A2-D56A-93CD6797122C}"/>
              </a:ext>
            </a:extLst>
          </p:cNvPr>
          <p:cNvSpPr/>
          <p:nvPr/>
        </p:nvSpPr>
        <p:spPr>
          <a:xfrm>
            <a:off x="3819942" y="897270"/>
            <a:ext cx="1504116" cy="777693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 Ligh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F9D1C4-29E0-4F43-9A12-25501AEAC8EC}"/>
              </a:ext>
            </a:extLst>
          </p:cNvPr>
          <p:cNvSpPr/>
          <p:nvPr/>
        </p:nvSpPr>
        <p:spPr>
          <a:xfrm>
            <a:off x="5509080" y="897270"/>
            <a:ext cx="1504116" cy="777693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 Light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877646-C616-A31C-7723-C76A71928B75}"/>
              </a:ext>
            </a:extLst>
          </p:cNvPr>
          <p:cNvSpPr/>
          <p:nvPr/>
        </p:nvSpPr>
        <p:spPr>
          <a:xfrm>
            <a:off x="7198217" y="897270"/>
            <a:ext cx="1504116" cy="777693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 Light" pitchFamily="2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D1F166-DDB0-8F4B-F884-BCA8D33B20A2}"/>
              </a:ext>
            </a:extLst>
          </p:cNvPr>
          <p:cNvSpPr/>
          <p:nvPr/>
        </p:nvSpPr>
        <p:spPr>
          <a:xfrm>
            <a:off x="441666" y="1800912"/>
            <a:ext cx="1504116" cy="777693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 Light" pitchFamily="2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62E6463-4F4F-0631-AF13-AC1E724DC522}"/>
              </a:ext>
            </a:extLst>
          </p:cNvPr>
          <p:cNvSpPr/>
          <p:nvPr/>
        </p:nvSpPr>
        <p:spPr>
          <a:xfrm>
            <a:off x="2130804" y="1800912"/>
            <a:ext cx="1504116" cy="777693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 Light" pitchFamily="2" charset="77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EA27BA2-B357-25EA-174C-6BFE476E4A12}"/>
              </a:ext>
            </a:extLst>
          </p:cNvPr>
          <p:cNvSpPr/>
          <p:nvPr/>
        </p:nvSpPr>
        <p:spPr>
          <a:xfrm>
            <a:off x="3819942" y="1800912"/>
            <a:ext cx="1504116" cy="777693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 Light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F53BFEF-EDEF-0697-B986-CA97B4C2E8CE}"/>
              </a:ext>
            </a:extLst>
          </p:cNvPr>
          <p:cNvSpPr/>
          <p:nvPr/>
        </p:nvSpPr>
        <p:spPr>
          <a:xfrm>
            <a:off x="5509080" y="1800912"/>
            <a:ext cx="1504116" cy="777693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 Light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84928B8-81AB-F45F-27DA-3A7722F1882A}"/>
              </a:ext>
            </a:extLst>
          </p:cNvPr>
          <p:cNvSpPr/>
          <p:nvPr/>
        </p:nvSpPr>
        <p:spPr>
          <a:xfrm>
            <a:off x="7198217" y="1800912"/>
            <a:ext cx="1504116" cy="777693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 Light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412A4E-0A9E-A5D6-E258-1BD15E48BFB5}"/>
              </a:ext>
            </a:extLst>
          </p:cNvPr>
          <p:cNvSpPr/>
          <p:nvPr/>
        </p:nvSpPr>
        <p:spPr>
          <a:xfrm>
            <a:off x="441666" y="2704555"/>
            <a:ext cx="1504116" cy="777693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 Light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3EBA28C-0FFB-DA01-432F-50075935665A}"/>
              </a:ext>
            </a:extLst>
          </p:cNvPr>
          <p:cNvSpPr/>
          <p:nvPr/>
        </p:nvSpPr>
        <p:spPr>
          <a:xfrm>
            <a:off x="2130804" y="2704555"/>
            <a:ext cx="1504116" cy="777693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 Light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C556E19-4292-F28C-0F78-280A7B4F535E}"/>
              </a:ext>
            </a:extLst>
          </p:cNvPr>
          <p:cNvSpPr/>
          <p:nvPr/>
        </p:nvSpPr>
        <p:spPr>
          <a:xfrm>
            <a:off x="3819942" y="2704555"/>
            <a:ext cx="1504116" cy="777693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 Light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81323D7-EA64-73E0-9F6B-563EB5F49468}"/>
              </a:ext>
            </a:extLst>
          </p:cNvPr>
          <p:cNvSpPr/>
          <p:nvPr/>
        </p:nvSpPr>
        <p:spPr>
          <a:xfrm>
            <a:off x="5509080" y="2704555"/>
            <a:ext cx="1504116" cy="777693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 Light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F8C6F16-F067-BAB7-E5DA-E06E22A1FF8B}"/>
              </a:ext>
            </a:extLst>
          </p:cNvPr>
          <p:cNvSpPr/>
          <p:nvPr/>
        </p:nvSpPr>
        <p:spPr>
          <a:xfrm>
            <a:off x="7198217" y="2704555"/>
            <a:ext cx="1504116" cy="777693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 Light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5E75354-2773-1610-B36E-721960E37C41}"/>
              </a:ext>
            </a:extLst>
          </p:cNvPr>
          <p:cNvSpPr/>
          <p:nvPr/>
        </p:nvSpPr>
        <p:spPr>
          <a:xfrm>
            <a:off x="441666" y="3608197"/>
            <a:ext cx="1504116" cy="777693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 Light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16E95D5-B02A-D227-7FE0-5CFD4ED464DB}"/>
              </a:ext>
            </a:extLst>
          </p:cNvPr>
          <p:cNvSpPr/>
          <p:nvPr/>
        </p:nvSpPr>
        <p:spPr>
          <a:xfrm>
            <a:off x="2130804" y="3608197"/>
            <a:ext cx="1504116" cy="777693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 Light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4BDE064-67D3-C7E7-B1BE-DEEE0DBBE043}"/>
              </a:ext>
            </a:extLst>
          </p:cNvPr>
          <p:cNvSpPr/>
          <p:nvPr/>
        </p:nvSpPr>
        <p:spPr>
          <a:xfrm>
            <a:off x="3819942" y="3608197"/>
            <a:ext cx="1504116" cy="777693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 Light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6980A51-6F35-A7EA-E0DB-1438219B4BBB}"/>
              </a:ext>
            </a:extLst>
          </p:cNvPr>
          <p:cNvSpPr/>
          <p:nvPr/>
        </p:nvSpPr>
        <p:spPr>
          <a:xfrm>
            <a:off x="5509080" y="3608197"/>
            <a:ext cx="1504116" cy="777693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 Light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FB139E1-D7B8-0AD0-6B0B-AF8BF9E294E7}"/>
              </a:ext>
            </a:extLst>
          </p:cNvPr>
          <p:cNvSpPr/>
          <p:nvPr/>
        </p:nvSpPr>
        <p:spPr>
          <a:xfrm>
            <a:off x="7198217" y="3608197"/>
            <a:ext cx="1504116" cy="777693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 Light" pitchFamily="2" charset="77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609C008-FE3A-0A31-BE81-B9C9D6C966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04" y="1044017"/>
            <a:ext cx="1005639" cy="504597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6D056892-EEDB-DE9D-D2CC-E5CA8E13B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4665" y="1155426"/>
            <a:ext cx="1334669" cy="281777"/>
          </a:xfrm>
          <a:prstGeom prst="rect">
            <a:avLst/>
          </a:prstGeom>
        </p:spPr>
      </p:pic>
      <p:pic>
        <p:nvPicPr>
          <p:cNvPr id="39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AEEEC5C0-77E5-0545-C534-253FA6E494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6347" y="1124976"/>
            <a:ext cx="1252126" cy="342676"/>
          </a:xfrm>
          <a:prstGeom prst="rect">
            <a:avLst/>
          </a:prstGeom>
        </p:spPr>
      </p:pic>
      <p:pic>
        <p:nvPicPr>
          <p:cNvPr id="40" name="Picture 9" descr="Icon&#10;&#10;Description automatically generated">
            <a:extLst>
              <a:ext uri="{FF2B5EF4-FFF2-40B4-BE49-F238E27FC236}">
                <a16:creationId xmlns:a16="http://schemas.microsoft.com/office/drawing/2014/main" id="{ABEEDCCA-8FC9-CD4D-9818-163D866A9D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565" y="1200311"/>
            <a:ext cx="1263420" cy="236892"/>
          </a:xfrm>
          <a:prstGeom prst="rect">
            <a:avLst/>
          </a:prstGeom>
        </p:spPr>
      </p:pic>
      <p:pic>
        <p:nvPicPr>
          <p:cNvPr id="42" name="Picture 41" descr="A red and black logo&#10;&#10;Description automatically generated">
            <a:extLst>
              <a:ext uri="{FF2B5EF4-FFF2-40B4-BE49-F238E27FC236}">
                <a16:creationId xmlns:a16="http://schemas.microsoft.com/office/drawing/2014/main" id="{3B65538C-3D5D-2955-C8A6-FDE402621D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1046" y="986200"/>
            <a:ext cx="823632" cy="60092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A1ABAF4-291E-DEF0-7732-4F62FA5206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157" y="1894903"/>
            <a:ext cx="519131" cy="632241"/>
          </a:xfrm>
          <a:prstGeom prst="rect">
            <a:avLst/>
          </a:prstGeom>
        </p:spPr>
      </p:pic>
      <p:pic>
        <p:nvPicPr>
          <p:cNvPr id="45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18273FF5-C0C1-A272-E65B-A79668C128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235" y="2064733"/>
            <a:ext cx="1270519" cy="292580"/>
          </a:xfrm>
          <a:prstGeom prst="rect">
            <a:avLst/>
          </a:prstGeom>
        </p:spPr>
      </p:pic>
      <p:pic>
        <p:nvPicPr>
          <p:cNvPr id="46" name="Picture 55">
            <a:extLst>
              <a:ext uri="{FF2B5EF4-FFF2-40B4-BE49-F238E27FC236}">
                <a16:creationId xmlns:a16="http://schemas.microsoft.com/office/drawing/2014/main" id="{ACC5E2BE-0697-118E-6085-4C5088860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6792" y="2005257"/>
            <a:ext cx="550413" cy="36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3">
            <a:extLst>
              <a:ext uri="{FF2B5EF4-FFF2-40B4-BE49-F238E27FC236}">
                <a16:creationId xmlns:a16="http://schemas.microsoft.com/office/drawing/2014/main" id="{E8980619-6C78-CDD5-D921-45E8EBA720D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5878" y="2040624"/>
            <a:ext cx="1270519" cy="29826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E01483A-DE61-16C0-405B-CE14BE4FA8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910" y="2106919"/>
            <a:ext cx="1256075" cy="208208"/>
          </a:xfrm>
          <a:prstGeom prst="rect">
            <a:avLst/>
          </a:prstGeom>
        </p:spPr>
      </p:pic>
      <p:pic>
        <p:nvPicPr>
          <p:cNvPr id="49" name="Picture 63">
            <a:extLst>
              <a:ext uri="{FF2B5EF4-FFF2-40B4-BE49-F238E27FC236}">
                <a16:creationId xmlns:a16="http://schemas.microsoft.com/office/drawing/2014/main" id="{1801ABFF-B777-337F-2BA7-4A1AD9B1F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292" y="2808663"/>
            <a:ext cx="1070859" cy="56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06E0314C-7DAC-2CE0-9381-F4826A75ED7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115" y="2791028"/>
            <a:ext cx="641493" cy="604743"/>
          </a:xfrm>
          <a:prstGeom prst="rect">
            <a:avLst/>
          </a:prstGeom>
        </p:spPr>
      </p:pic>
      <p:pic>
        <p:nvPicPr>
          <p:cNvPr id="51" name="Picture 16" descr="Logo&#10;&#10;Description automatically generated">
            <a:extLst>
              <a:ext uri="{FF2B5EF4-FFF2-40B4-BE49-F238E27FC236}">
                <a16:creationId xmlns:a16="http://schemas.microsoft.com/office/drawing/2014/main" id="{0D6D835F-DD37-A7EE-5048-9FDDAC7CB5F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653" y="2808663"/>
            <a:ext cx="1114689" cy="538858"/>
          </a:xfrm>
          <a:prstGeom prst="rect">
            <a:avLst/>
          </a:prstGeom>
        </p:spPr>
      </p:pic>
      <p:pic>
        <p:nvPicPr>
          <p:cNvPr id="52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D2F1049A-E5B9-18FA-77C3-3F51ADCD036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25878" y="2677334"/>
            <a:ext cx="1267107" cy="83213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D9EC22B-FA41-9E17-D6B5-3EB2BA1F8A8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7523" y="2675194"/>
            <a:ext cx="865503" cy="865503"/>
          </a:xfrm>
          <a:prstGeom prst="rect">
            <a:avLst/>
          </a:prstGeom>
        </p:spPr>
      </p:pic>
      <p:pic>
        <p:nvPicPr>
          <p:cNvPr id="54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10D1B84A-E2C9-1E4F-73AC-DE9E6F61719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167" y="3826614"/>
            <a:ext cx="1267107" cy="340857"/>
          </a:xfrm>
          <a:prstGeom prst="rect">
            <a:avLst/>
          </a:prstGeom>
        </p:spPr>
      </p:pic>
      <p:pic>
        <p:nvPicPr>
          <p:cNvPr id="55" name="Picture 20" descr="A picture containing text, bottle, crowd&#10;&#10;Description automatically generated">
            <a:extLst>
              <a:ext uri="{FF2B5EF4-FFF2-40B4-BE49-F238E27FC236}">
                <a16:creationId xmlns:a16="http://schemas.microsoft.com/office/drawing/2014/main" id="{1777C64A-728F-25A1-8347-A29D80CFD32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235" y="3826614"/>
            <a:ext cx="1291829" cy="362254"/>
          </a:xfrm>
          <a:prstGeom prst="rect">
            <a:avLst/>
          </a:prstGeom>
        </p:spPr>
      </p:pic>
      <p:pic>
        <p:nvPicPr>
          <p:cNvPr id="56" name="Picture 21" descr="Logo&#10;&#10;Description automatically generated">
            <a:extLst>
              <a:ext uri="{FF2B5EF4-FFF2-40B4-BE49-F238E27FC236}">
                <a16:creationId xmlns:a16="http://schemas.microsoft.com/office/drawing/2014/main" id="{65032885-D130-88AC-EBCB-CCACC7C01B7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4433" y="3754478"/>
            <a:ext cx="1275133" cy="502021"/>
          </a:xfrm>
          <a:prstGeom prst="rect">
            <a:avLst/>
          </a:prstGeom>
        </p:spPr>
      </p:pic>
      <p:pic>
        <p:nvPicPr>
          <p:cNvPr id="57" name="Picture 22" descr="Logo&#10;&#10;Description automatically generated">
            <a:extLst>
              <a:ext uri="{FF2B5EF4-FFF2-40B4-BE49-F238E27FC236}">
                <a16:creationId xmlns:a16="http://schemas.microsoft.com/office/drawing/2014/main" id="{2EA5E2BE-6C47-A3AA-E1AC-E94EB44125E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533297" y="3520064"/>
            <a:ext cx="1452268" cy="970847"/>
          </a:xfrm>
          <a:prstGeom prst="rect">
            <a:avLst/>
          </a:prstGeom>
        </p:spPr>
      </p:pic>
      <p:pic>
        <p:nvPicPr>
          <p:cNvPr id="58" name="Picture 23" descr="Logo&#10;&#10;Description automatically generated">
            <a:extLst>
              <a:ext uri="{FF2B5EF4-FFF2-40B4-BE49-F238E27FC236}">
                <a16:creationId xmlns:a16="http://schemas.microsoft.com/office/drawing/2014/main" id="{34419AB1-96FE-DEFD-9927-9651C94B009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76" y="3904028"/>
            <a:ext cx="1297461" cy="19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00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E6CD79-D89B-33FE-B0E3-3E4248C37F6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  <a:t>Construction Superintendent Certification Program</a:t>
            </a:r>
            <a:br>
              <a:rPr lang="en-US" sz="2800" dirty="0">
                <a:solidFill>
                  <a:srgbClr val="000000"/>
                </a:solidFill>
                <a:latin typeface="Poppins Light" pitchFamily="2" charset="77"/>
                <a:cs typeface="Poppins Light" pitchFamily="2" charset="77"/>
              </a:rPr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D77B3E-3847-38DF-B845-6900CDB340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6044" y="0"/>
            <a:ext cx="1677076" cy="352425"/>
          </a:xfrm>
        </p:spPr>
        <p:txBody>
          <a:bodyPr/>
          <a:lstStyle/>
          <a:p>
            <a:r>
              <a:rPr lang="en-US" dirty="0"/>
              <a:t>Now Available</a:t>
            </a:r>
          </a:p>
        </p:txBody>
      </p:sp>
    </p:spTree>
    <p:extLst>
      <p:ext uri="{BB962C8B-B14F-4D97-AF65-F5344CB8AC3E}">
        <p14:creationId xmlns:p14="http://schemas.microsoft.com/office/powerpoint/2010/main" val="3307140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D9A886-43E0-5C0F-D541-1CFD2B9313E0}"/>
              </a:ext>
            </a:extLst>
          </p:cNvPr>
          <p:cNvCxnSpPr/>
          <p:nvPr/>
        </p:nvCxnSpPr>
        <p:spPr>
          <a:xfrm>
            <a:off x="756745" y="0"/>
            <a:ext cx="0" cy="5143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72A682-8A1D-A814-1CA5-849A68B3517B}"/>
              </a:ext>
            </a:extLst>
          </p:cNvPr>
          <p:cNvCxnSpPr/>
          <p:nvPr/>
        </p:nvCxnSpPr>
        <p:spPr>
          <a:xfrm>
            <a:off x="0" y="654269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ack and orange stripes&#10;&#10;Description automatically generated">
            <a:extLst>
              <a:ext uri="{FF2B5EF4-FFF2-40B4-BE49-F238E27FC236}">
                <a16:creationId xmlns:a16="http://schemas.microsoft.com/office/drawing/2014/main" id="{141C0336-AE57-7E35-A412-327AA9470F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666" y="189748"/>
            <a:ext cx="173414" cy="29393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D470F89-402F-4105-5B53-084C115E4898}"/>
              </a:ext>
            </a:extLst>
          </p:cNvPr>
          <p:cNvSpPr txBox="1">
            <a:spLocks/>
          </p:cNvSpPr>
          <p:nvPr/>
        </p:nvSpPr>
        <p:spPr>
          <a:xfrm>
            <a:off x="914400" y="1307592"/>
            <a:ext cx="2971827" cy="2223004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400" dirty="0">
                <a:latin typeface="Poppins Light" pitchFamily="2" charset="77"/>
                <a:cs typeface="Poppins Light" pitchFamily="2" charset="77"/>
              </a:rPr>
              <a:t>Superintendents are the hardest salaried positions for organizations to fill. </a:t>
            </a:r>
          </a:p>
          <a:p>
            <a:endParaRPr lang="en-US" sz="2400" b="1" dirty="0">
              <a:latin typeface="Poppins SemiBold" pitchFamily="2" charset="77"/>
            </a:endParaRP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4D78ABC-6F8F-61CF-A3D9-474BE802840D}"/>
              </a:ext>
            </a:extLst>
          </p:cNvPr>
          <p:cNvSpPr txBox="1">
            <a:spLocks/>
          </p:cNvSpPr>
          <p:nvPr/>
        </p:nvSpPr>
        <p:spPr>
          <a:xfrm>
            <a:off x="4572000" y="4786149"/>
            <a:ext cx="4078013" cy="357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800"/>
              <a:buFont typeface="Noto Sans"/>
              <a:buChar char="●"/>
              <a:defRPr sz="18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○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■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●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○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■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●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○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2535"/>
              </a:buClr>
              <a:buSzPts val="1400"/>
              <a:buFont typeface="Noto Sans"/>
              <a:buChar char="■"/>
              <a:defRPr sz="1400" b="0" i="0" u="none" strike="noStrike" cap="none">
                <a:solidFill>
                  <a:srgbClr val="17253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114300" indent="0">
              <a:buFont typeface="Noto Sans"/>
              <a:buNone/>
            </a:pPr>
            <a:r>
              <a:rPr lang="en-US" sz="900" dirty="0">
                <a:latin typeface="Poppins Light" pitchFamily="2" charset="77"/>
                <a:cs typeface="Poppins Light" pitchFamily="2" charset="77"/>
              </a:rPr>
              <a:t>AGC | Autodesk Construction Cloud 2023 Workforce Survey</a:t>
            </a:r>
          </a:p>
        </p:txBody>
      </p:sp>
      <p:pic>
        <p:nvPicPr>
          <p:cNvPr id="4" name="Picture 3" descr="A graph with red and white text&#10;&#10;Description automatically generated">
            <a:extLst>
              <a:ext uri="{FF2B5EF4-FFF2-40B4-BE49-F238E27FC236}">
                <a16:creationId xmlns:a16="http://schemas.microsoft.com/office/drawing/2014/main" id="{B49C799F-4BF2-F392-BE51-0C7E1CB55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218" y="906123"/>
            <a:ext cx="4759463" cy="3755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srgbClr val="96C2DB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D2C3A1-5285-88F5-AE4F-127008CE0ABF}"/>
              </a:ext>
            </a:extLst>
          </p:cNvPr>
          <p:cNvSpPr/>
          <p:nvPr/>
        </p:nvSpPr>
        <p:spPr>
          <a:xfrm>
            <a:off x="4095472" y="4104768"/>
            <a:ext cx="4759461" cy="230714"/>
          </a:xfrm>
          <a:prstGeom prst="rect">
            <a:avLst/>
          </a:prstGeom>
          <a:noFill/>
          <a:ln>
            <a:solidFill>
              <a:srgbClr val="8EB8D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59461"/>
                      <a:gd name="connsiteY0" fmla="*/ 0 h 230714"/>
                      <a:gd name="connsiteX1" fmla="*/ 4759461 w 4759461"/>
                      <a:gd name="connsiteY1" fmla="*/ 0 h 230714"/>
                      <a:gd name="connsiteX2" fmla="*/ 4759461 w 4759461"/>
                      <a:gd name="connsiteY2" fmla="*/ 230714 h 230714"/>
                      <a:gd name="connsiteX3" fmla="*/ 0 w 4759461"/>
                      <a:gd name="connsiteY3" fmla="*/ 230714 h 230714"/>
                      <a:gd name="connsiteX4" fmla="*/ 0 w 4759461"/>
                      <a:gd name="connsiteY4" fmla="*/ 0 h 2307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59461" h="230714" extrusionOk="0">
                        <a:moveTo>
                          <a:pt x="0" y="0"/>
                        </a:moveTo>
                        <a:cubicBezTo>
                          <a:pt x="1567013" y="118645"/>
                          <a:pt x="3911447" y="116012"/>
                          <a:pt x="4759461" y="0"/>
                        </a:cubicBezTo>
                        <a:cubicBezTo>
                          <a:pt x="4760717" y="90698"/>
                          <a:pt x="4756420" y="202752"/>
                          <a:pt x="4759461" y="230714"/>
                        </a:cubicBezTo>
                        <a:cubicBezTo>
                          <a:pt x="2756345" y="365314"/>
                          <a:pt x="1868678" y="73518"/>
                          <a:pt x="0" y="230714"/>
                        </a:cubicBezTo>
                        <a:cubicBezTo>
                          <a:pt x="-3781" y="134991"/>
                          <a:pt x="4335" y="930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5AB2AC"/>
                </a:solidFill>
              </a:ln>
              <a:latin typeface="Poppi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81620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DF40374-3A5A-69B0-679D-0598A7BD2CBF}"/>
              </a:ext>
            </a:extLst>
          </p:cNvPr>
          <p:cNvSpPr/>
          <p:nvPr/>
        </p:nvSpPr>
        <p:spPr>
          <a:xfrm>
            <a:off x="6720268" y="1557890"/>
            <a:ext cx="1738631" cy="23946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 Light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179F9E-F38A-BA1C-6212-73821D8B10F8}"/>
              </a:ext>
            </a:extLst>
          </p:cNvPr>
          <p:cNvSpPr/>
          <p:nvPr/>
        </p:nvSpPr>
        <p:spPr>
          <a:xfrm>
            <a:off x="4678727" y="1549943"/>
            <a:ext cx="1738631" cy="23946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 Light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AC57634-28F5-F40C-40C4-43B6F92D2A39}"/>
              </a:ext>
            </a:extLst>
          </p:cNvPr>
          <p:cNvSpPr/>
          <p:nvPr/>
        </p:nvSpPr>
        <p:spPr>
          <a:xfrm>
            <a:off x="2637186" y="1556699"/>
            <a:ext cx="1738631" cy="23946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 Light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29618C1-F225-936E-2BAD-B34B74B15ED4}"/>
              </a:ext>
            </a:extLst>
          </p:cNvPr>
          <p:cNvSpPr/>
          <p:nvPr/>
        </p:nvSpPr>
        <p:spPr>
          <a:xfrm>
            <a:off x="595645" y="1549943"/>
            <a:ext cx="1738631" cy="23946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 Light" pitchFamily="2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742F7B-0342-0712-2BFE-BB49821FE8F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01966" y="581023"/>
            <a:ext cx="8261350" cy="584200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dirty="0">
                <a:solidFill>
                  <a:srgbClr val="000000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 </a:t>
            </a:r>
            <a:endParaRPr lang="en-US" dirty="0">
              <a:solidFill>
                <a:schemeClr val="accent1"/>
              </a:solidFill>
              <a:latin typeface="Poppins Light" pitchFamily="2" charset="77"/>
              <a:ea typeface="Noto Sans" panose="020B0502040504020204" pitchFamily="34" charset="0"/>
              <a:cs typeface="Poppins Ligh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C94125-6E63-1EBB-DF7D-2EF81FD83463}"/>
              </a:ext>
            </a:extLst>
          </p:cNvPr>
          <p:cNvSpPr txBox="1"/>
          <p:nvPr/>
        </p:nvSpPr>
        <p:spPr>
          <a:xfrm>
            <a:off x="480684" y="679108"/>
            <a:ext cx="69352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Poppins SemiBold" pitchFamily="2" charset="77"/>
                <a:cs typeface="Poppins SemiBold" pitchFamily="2" charset="77"/>
              </a:rPr>
              <a:t>The Field Leader Shortage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0F265DB-412D-95AF-75DE-E01601F429FA}"/>
              </a:ext>
            </a:extLst>
          </p:cNvPr>
          <p:cNvGrpSpPr/>
          <p:nvPr/>
        </p:nvGrpSpPr>
        <p:grpSpPr>
          <a:xfrm>
            <a:off x="595646" y="1556699"/>
            <a:ext cx="1738632" cy="1843257"/>
            <a:chOff x="595646" y="1743512"/>
            <a:chExt cx="1738632" cy="184325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1551643-2E3E-3825-1151-98B013FEC185}"/>
                </a:ext>
              </a:extLst>
            </p:cNvPr>
            <p:cNvSpPr txBox="1"/>
            <p:nvPr/>
          </p:nvSpPr>
          <p:spPr>
            <a:xfrm>
              <a:off x="624304" y="2074606"/>
              <a:ext cx="16813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1"/>
                  </a:solidFill>
                  <a:latin typeface="Poppins SemiBold" pitchFamily="2" charset="77"/>
                  <a:cs typeface="Poppins SemiBold" pitchFamily="2" charset="77"/>
                </a:rPr>
                <a:t>81%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3A4C8-98EA-8D83-6EF4-77F8E9213B72}"/>
                </a:ext>
              </a:extLst>
            </p:cNvPr>
            <p:cNvSpPr txBox="1"/>
            <p:nvPr/>
          </p:nvSpPr>
          <p:spPr>
            <a:xfrm>
              <a:off x="595646" y="2878883"/>
              <a:ext cx="1738632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Poppins Light" pitchFamily="2" charset="77"/>
                  <a:ea typeface="Noto Sans" panose="020B0502040504020204" pitchFamily="34" charset="0"/>
                  <a:cs typeface="Poppins Light" pitchFamily="2" charset="77"/>
                </a:rPr>
                <a:t>In 2023, a survey of CEO’s reported 81% had difficulties finding field managers.</a:t>
              </a:r>
              <a:endParaRPr lang="en-US" sz="1000" dirty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6D95227-53F6-CE31-6548-30CB12E73672}"/>
                </a:ext>
              </a:extLst>
            </p:cNvPr>
            <p:cNvSpPr txBox="1"/>
            <p:nvPr/>
          </p:nvSpPr>
          <p:spPr>
            <a:xfrm>
              <a:off x="595646" y="1743512"/>
              <a:ext cx="1738632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Poppins Light" pitchFamily="2" charset="77"/>
                  <a:ea typeface="Noto Sans" panose="020B0502040504020204" pitchFamily="34" charset="0"/>
                  <a:cs typeface="Poppins Light" pitchFamily="2" charset="77"/>
                </a:rPr>
                <a:t>High Demand</a:t>
              </a:r>
              <a:endParaRPr lang="en-US" sz="12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C1E3ABB-D719-1404-0DB2-635537ADB808}"/>
              </a:ext>
            </a:extLst>
          </p:cNvPr>
          <p:cNvGrpSpPr/>
          <p:nvPr/>
        </p:nvGrpSpPr>
        <p:grpSpPr>
          <a:xfrm>
            <a:off x="2637186" y="1554366"/>
            <a:ext cx="1738632" cy="1997145"/>
            <a:chOff x="2565294" y="1741179"/>
            <a:chExt cx="1738632" cy="199714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435F24-1821-2028-D377-95FEF7687F14}"/>
                </a:ext>
              </a:extLst>
            </p:cNvPr>
            <p:cNvSpPr txBox="1"/>
            <p:nvPr/>
          </p:nvSpPr>
          <p:spPr>
            <a:xfrm>
              <a:off x="2593952" y="2086887"/>
              <a:ext cx="16813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2"/>
                  </a:solidFill>
                  <a:latin typeface="Poppins SemiBold" pitchFamily="2" charset="77"/>
                  <a:cs typeface="Poppins SemiBold" pitchFamily="2" charset="77"/>
                </a:rPr>
                <a:t>11%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4D8C74F-D393-0D4D-1095-FD044487CDE3}"/>
                </a:ext>
              </a:extLst>
            </p:cNvPr>
            <p:cNvSpPr txBox="1"/>
            <p:nvPr/>
          </p:nvSpPr>
          <p:spPr>
            <a:xfrm>
              <a:off x="2565294" y="2876550"/>
              <a:ext cx="1738632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Poppins Light" pitchFamily="2" charset="77"/>
                  <a:ea typeface="Noto Sans" panose="020B0502040504020204" pitchFamily="34" charset="0"/>
                  <a:cs typeface="Poppins Light" pitchFamily="2" charset="77"/>
                </a:rPr>
                <a:t>Outpacing the average for all occupations, field manager demand is expected to grow 11% between 2020 and 2030.</a:t>
              </a:r>
              <a:endParaRPr lang="en-US" sz="1000" dirty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B9AE0E6-49D7-A263-BDAC-F7102B9E1149}"/>
                </a:ext>
              </a:extLst>
            </p:cNvPr>
            <p:cNvSpPr txBox="1"/>
            <p:nvPr/>
          </p:nvSpPr>
          <p:spPr>
            <a:xfrm>
              <a:off x="2565294" y="1741179"/>
              <a:ext cx="1738632" cy="2769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Poppins Light" pitchFamily="2" charset="77"/>
                  <a:ea typeface="Noto Sans" panose="020B0502040504020204" pitchFamily="34" charset="0"/>
                  <a:cs typeface="Poppins Light" pitchFamily="2" charset="77"/>
                </a:rPr>
                <a:t>Increasing Demand</a:t>
              </a:r>
              <a:endParaRPr lang="en-US" sz="12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EDE0351-63AE-668C-3128-4B65D8237CAA}"/>
              </a:ext>
            </a:extLst>
          </p:cNvPr>
          <p:cNvGrpSpPr/>
          <p:nvPr/>
        </p:nvGrpSpPr>
        <p:grpSpPr>
          <a:xfrm>
            <a:off x="4678726" y="1549943"/>
            <a:ext cx="1738632" cy="2001568"/>
            <a:chOff x="4545152" y="1736756"/>
            <a:chExt cx="1738632" cy="200156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6E04D31-E54D-0146-69D5-C3DEFECEA97F}"/>
                </a:ext>
              </a:extLst>
            </p:cNvPr>
            <p:cNvSpPr txBox="1"/>
            <p:nvPr/>
          </p:nvSpPr>
          <p:spPr>
            <a:xfrm>
              <a:off x="4573810" y="2107109"/>
              <a:ext cx="16813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1"/>
                  </a:solidFill>
                  <a:latin typeface="Poppins SemiBold" pitchFamily="2" charset="77"/>
                  <a:cs typeface="Poppins SemiBold" pitchFamily="2" charset="77"/>
                </a:rPr>
                <a:t>34k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FB2878-5CBA-72FB-18B9-97D841A3CB96}"/>
                </a:ext>
              </a:extLst>
            </p:cNvPr>
            <p:cNvSpPr txBox="1"/>
            <p:nvPr/>
          </p:nvSpPr>
          <p:spPr>
            <a:xfrm>
              <a:off x="4545152" y="2876550"/>
              <a:ext cx="1738632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Poppins Light" pitchFamily="2" charset="77"/>
                  <a:ea typeface="Noto Sans" panose="020B0502040504020204" pitchFamily="34" charset="0"/>
                  <a:cs typeface="Poppins Light" pitchFamily="2" charset="77"/>
                </a:rPr>
                <a:t>An estimated 34,000 construction superintendent positions remain unfilled in the U.S. in 2023.</a:t>
              </a:r>
              <a:endParaRPr lang="en-US" sz="1000" dirty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5C40CC5-75B3-FDFE-AB60-A2BF01E6ADAF}"/>
                </a:ext>
              </a:extLst>
            </p:cNvPr>
            <p:cNvSpPr txBox="1"/>
            <p:nvPr/>
          </p:nvSpPr>
          <p:spPr>
            <a:xfrm>
              <a:off x="4545152" y="1736756"/>
              <a:ext cx="1738632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Poppins Light" pitchFamily="2" charset="77"/>
                  <a:ea typeface="Noto Sans" panose="020B0502040504020204" pitchFamily="34" charset="0"/>
                  <a:cs typeface="Poppins Light" pitchFamily="2" charset="77"/>
                </a:rPr>
                <a:t>Short Supply</a:t>
              </a:r>
              <a:endParaRPr lang="en-US" sz="12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CC82CA1-EE6A-B2F6-15A1-7F528DB33683}"/>
              </a:ext>
            </a:extLst>
          </p:cNvPr>
          <p:cNvGrpSpPr/>
          <p:nvPr/>
        </p:nvGrpSpPr>
        <p:grpSpPr>
          <a:xfrm>
            <a:off x="6720267" y="1554366"/>
            <a:ext cx="1738632" cy="2304922"/>
            <a:chOff x="6720267" y="1741179"/>
            <a:chExt cx="1738632" cy="230492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A842BA-0BD9-7D09-54AF-FAE042D8A909}"/>
                </a:ext>
              </a:extLst>
            </p:cNvPr>
            <p:cNvSpPr txBox="1"/>
            <p:nvPr/>
          </p:nvSpPr>
          <p:spPr>
            <a:xfrm>
              <a:off x="6748925" y="2074049"/>
              <a:ext cx="16813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2"/>
                  </a:solidFill>
                  <a:latin typeface="Poppins SemiBold" pitchFamily="2" charset="77"/>
                  <a:cs typeface="Poppins SemiBold" pitchFamily="2" charset="77"/>
                </a:rPr>
                <a:t>30%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D9997CF-6ECF-2F6C-CA25-87AEB6972CC0}"/>
                </a:ext>
              </a:extLst>
            </p:cNvPr>
            <p:cNvSpPr txBox="1"/>
            <p:nvPr/>
          </p:nvSpPr>
          <p:spPr>
            <a:xfrm>
              <a:off x="6720267" y="2876550"/>
              <a:ext cx="1738632" cy="11695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Poppins Light" pitchFamily="2" charset="77"/>
                  <a:ea typeface="Noto Sans" panose="020B0502040504020204" pitchFamily="34" charset="0"/>
                  <a:cs typeface="Poppins Light" pitchFamily="2" charset="77"/>
                </a:rPr>
                <a:t>As more and more construction craft professional reach retirement, field managers are expected to reach 30% turnover in the next five years.</a:t>
              </a:r>
              <a:endParaRPr lang="en-US" sz="1000" dirty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01D4F49-A7FE-E2C3-A646-AEA2643CD09C}"/>
                </a:ext>
              </a:extLst>
            </p:cNvPr>
            <p:cNvSpPr txBox="1"/>
            <p:nvPr/>
          </p:nvSpPr>
          <p:spPr>
            <a:xfrm>
              <a:off x="6720267" y="1741179"/>
              <a:ext cx="1738632" cy="2769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Poppins Light" pitchFamily="2" charset="77"/>
                  <a:ea typeface="Noto Sans" panose="020B0502040504020204" pitchFamily="34" charset="0"/>
                  <a:cs typeface="Poppins Light" pitchFamily="2" charset="77"/>
                </a:rPr>
                <a:t>Decreasing Supply</a:t>
              </a:r>
              <a:endParaRPr lang="en-US" sz="120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5C86989-9B71-2BB4-C429-B4AE99B1CDCF}"/>
              </a:ext>
            </a:extLst>
          </p:cNvPr>
          <p:cNvSpPr/>
          <p:nvPr/>
        </p:nvSpPr>
        <p:spPr>
          <a:xfrm>
            <a:off x="701975" y="4135976"/>
            <a:ext cx="7834596" cy="4958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000000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In Q2 2022, </a:t>
            </a:r>
            <a:r>
              <a:rPr lang="en-US" sz="1600" u="sng" dirty="0">
                <a:solidFill>
                  <a:srgbClr val="000000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63% of CEOs surveyed by CIRT</a:t>
            </a:r>
            <a:r>
              <a:rPr lang="en-US" sz="1600" dirty="0">
                <a:solidFill>
                  <a:srgbClr val="000000"/>
                </a:solidFill>
                <a:latin typeface="Poppins Light" pitchFamily="2" charset="77"/>
                <a:ea typeface="Noto Sans" panose="020B0502040504020204" pitchFamily="34" charset="0"/>
                <a:cs typeface="Poppins Light" pitchFamily="2" charset="77"/>
              </a:rPr>
              <a:t> reported difficulty finding field managers and 29% reported high turnover in their field management staffs.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41FDF45-DA74-C2E6-2D33-FFB2B0977103}"/>
              </a:ext>
            </a:extLst>
          </p:cNvPr>
          <p:cNvCxnSpPr>
            <a:cxnSpLocks/>
          </p:cNvCxnSpPr>
          <p:nvPr/>
        </p:nvCxnSpPr>
        <p:spPr>
          <a:xfrm>
            <a:off x="619284" y="4135976"/>
            <a:ext cx="0" cy="495844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3388883"/>
      </p:ext>
    </p:extLst>
  </p:cSld>
  <p:clrMapOvr>
    <a:masterClrMapping/>
  </p:clrMapOvr>
</p:sld>
</file>

<file path=ppt/theme/theme1.xml><?xml version="1.0" encoding="utf-8"?>
<a:theme xmlns:a="http://schemas.openxmlformats.org/drawingml/2006/main" name="NCCER 2023">
  <a:themeElements>
    <a:clrScheme name="NCCER Executive Blue">
      <a:dk1>
        <a:srgbClr val="000000"/>
      </a:dk1>
      <a:lt1>
        <a:srgbClr val="FFFFFF"/>
      </a:lt1>
      <a:dk2>
        <a:srgbClr val="20325E"/>
      </a:dk2>
      <a:lt2>
        <a:srgbClr val="E5EDF1"/>
      </a:lt2>
      <a:accent1>
        <a:srgbClr val="96C2DB"/>
      </a:accent1>
      <a:accent2>
        <a:srgbClr val="20325E"/>
      </a:accent2>
      <a:accent3>
        <a:srgbClr val="B9BDC1"/>
      </a:accent3>
      <a:accent4>
        <a:srgbClr val="F9B871"/>
      </a:accent4>
      <a:accent5>
        <a:srgbClr val="E5EDF1"/>
      </a:accent5>
      <a:accent6>
        <a:srgbClr val="1D202E"/>
      </a:accent6>
      <a:hlink>
        <a:srgbClr val="96C2DB"/>
      </a:hlink>
      <a:folHlink>
        <a:srgbClr val="B9BDC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NCCER Executive Blue">
      <a:dk1>
        <a:srgbClr val="000000"/>
      </a:dk1>
      <a:lt1>
        <a:srgbClr val="FFFFFF"/>
      </a:lt1>
      <a:dk2>
        <a:srgbClr val="20325E"/>
      </a:dk2>
      <a:lt2>
        <a:srgbClr val="E5EDF1"/>
      </a:lt2>
      <a:accent1>
        <a:srgbClr val="96C2DB"/>
      </a:accent1>
      <a:accent2>
        <a:srgbClr val="20325E"/>
      </a:accent2>
      <a:accent3>
        <a:srgbClr val="B9BDC1"/>
      </a:accent3>
      <a:accent4>
        <a:srgbClr val="F9B871"/>
      </a:accent4>
      <a:accent5>
        <a:srgbClr val="E5EDF1"/>
      </a:accent5>
      <a:accent6>
        <a:srgbClr val="1D202E"/>
      </a:accent6>
      <a:hlink>
        <a:srgbClr val="96C2DB"/>
      </a:hlink>
      <a:folHlink>
        <a:srgbClr val="B9BD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NCCER Executive Blue">
      <a:dk1>
        <a:srgbClr val="000000"/>
      </a:dk1>
      <a:lt1>
        <a:srgbClr val="FFFFFF"/>
      </a:lt1>
      <a:dk2>
        <a:srgbClr val="20325E"/>
      </a:dk2>
      <a:lt2>
        <a:srgbClr val="E5EDF1"/>
      </a:lt2>
      <a:accent1>
        <a:srgbClr val="96C2DB"/>
      </a:accent1>
      <a:accent2>
        <a:srgbClr val="20325E"/>
      </a:accent2>
      <a:accent3>
        <a:srgbClr val="B9BDC1"/>
      </a:accent3>
      <a:accent4>
        <a:srgbClr val="F9B871"/>
      </a:accent4>
      <a:accent5>
        <a:srgbClr val="E5EDF1"/>
      </a:accent5>
      <a:accent6>
        <a:srgbClr val="1D202E"/>
      </a:accent6>
      <a:hlink>
        <a:srgbClr val="96C2DB"/>
      </a:hlink>
      <a:folHlink>
        <a:srgbClr val="B9BD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NCCER Executive Blue">
      <a:dk1>
        <a:srgbClr val="000000"/>
      </a:dk1>
      <a:lt1>
        <a:srgbClr val="FFFFFF"/>
      </a:lt1>
      <a:dk2>
        <a:srgbClr val="20325E"/>
      </a:dk2>
      <a:lt2>
        <a:srgbClr val="E5EDF1"/>
      </a:lt2>
      <a:accent1>
        <a:srgbClr val="96C2DB"/>
      </a:accent1>
      <a:accent2>
        <a:srgbClr val="20325E"/>
      </a:accent2>
      <a:accent3>
        <a:srgbClr val="B9BDC1"/>
      </a:accent3>
      <a:accent4>
        <a:srgbClr val="F9B871"/>
      </a:accent4>
      <a:accent5>
        <a:srgbClr val="E5EDF1"/>
      </a:accent5>
      <a:accent6>
        <a:srgbClr val="1D202E"/>
      </a:accent6>
      <a:hlink>
        <a:srgbClr val="96C2DB"/>
      </a:hlink>
      <a:folHlink>
        <a:srgbClr val="B9BD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55073</TotalTime>
  <Words>939</Words>
  <Application>Microsoft Office PowerPoint</Application>
  <PresentationFormat>On-screen Show (16:9)</PresentationFormat>
  <Paragraphs>165</Paragraphs>
  <Slides>22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Poppins Light</vt:lpstr>
      <vt:lpstr>Noto Sans SemBd</vt:lpstr>
      <vt:lpstr>Poppins</vt:lpstr>
      <vt:lpstr>Noto Sans Light</vt:lpstr>
      <vt:lpstr>Arial</vt:lpstr>
      <vt:lpstr>Wingdings</vt:lpstr>
      <vt:lpstr>Poppins SemiBold</vt:lpstr>
      <vt:lpstr>Poppins Medium</vt:lpstr>
      <vt:lpstr>Noto Sans</vt:lpstr>
      <vt:lpstr>System Font Regular</vt:lpstr>
      <vt:lpstr>NCCER 2023</vt:lpstr>
      <vt:lpstr>Custom Design</vt:lpstr>
      <vt:lpstr>1_Custom Design</vt:lpstr>
      <vt:lpstr>2_Custom Design</vt:lpstr>
      <vt:lpstr>PowerPoint Presentation</vt:lpstr>
      <vt:lpstr>The National Center for Construction Education and Research,  a not-for-profit construction education foundation</vt:lpstr>
      <vt:lpstr>The National Center for Construction Education and Research,  a not-for-profit construction education foundation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Construction Superintendent Certification Program accelerates competency development that leads to:</vt:lpstr>
      <vt:lpstr>Major Industry Support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Craft Training Model Assistance</vt:lpstr>
      <vt:lpstr>PowerPoint Presentation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Patrick Duffy</dc:creator>
  <cp:keywords/>
  <dc:description/>
  <cp:lastModifiedBy>Jennifer Wilkerson</cp:lastModifiedBy>
  <cp:revision>208</cp:revision>
  <dcterms:modified xsi:type="dcterms:W3CDTF">2023-11-01T11:02:45Z</dcterms:modified>
  <cp:category/>
</cp:coreProperties>
</file>